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Lst>
  <p:notesMasterIdLst>
    <p:notesMasterId r:id="rId30"/>
  </p:notesMasterIdLst>
  <p:sldIdLst>
    <p:sldId id="258" r:id="rId6"/>
    <p:sldId id="261" r:id="rId7"/>
    <p:sldId id="262" r:id="rId8"/>
    <p:sldId id="264" r:id="rId9"/>
    <p:sldId id="274" r:id="rId10"/>
    <p:sldId id="447" r:id="rId11"/>
    <p:sldId id="450" r:id="rId12"/>
    <p:sldId id="433" r:id="rId13"/>
    <p:sldId id="267" r:id="rId14"/>
    <p:sldId id="268" r:id="rId15"/>
    <p:sldId id="269" r:id="rId16"/>
    <p:sldId id="445" r:id="rId17"/>
    <p:sldId id="444" r:id="rId18"/>
    <p:sldId id="446" r:id="rId19"/>
    <p:sldId id="441" r:id="rId20"/>
    <p:sldId id="271" r:id="rId21"/>
    <p:sldId id="428" r:id="rId22"/>
    <p:sldId id="429" r:id="rId23"/>
    <p:sldId id="272" r:id="rId24"/>
    <p:sldId id="451" r:id="rId25"/>
    <p:sldId id="275" r:id="rId26"/>
    <p:sldId id="276" r:id="rId27"/>
    <p:sldId id="427"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709" autoAdjust="0"/>
  </p:normalViewPr>
  <p:slideViewPr>
    <p:cSldViewPr snapToGrid="0" snapToObjects="1">
      <p:cViewPr varScale="1">
        <p:scale>
          <a:sx n="49" d="100"/>
          <a:sy n="49" d="100"/>
        </p:scale>
        <p:origin x="1968" y="36"/>
      </p:cViewPr>
      <p:guideLst>
        <p:guide orient="horz" pos="4099"/>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6/16/2020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7</a:t>
            </a:fld>
            <a:endParaRPr lang="en-US"/>
          </a:p>
        </p:txBody>
      </p:sp>
    </p:spTree>
    <p:extLst>
      <p:ext uri="{BB962C8B-B14F-4D97-AF65-F5344CB8AC3E}">
        <p14:creationId xmlns:p14="http://schemas.microsoft.com/office/powerpoint/2010/main" val="397703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13</a:t>
            </a:fld>
            <a:endParaRPr lang="en-US"/>
          </a:p>
        </p:txBody>
      </p:sp>
    </p:spTree>
    <p:extLst>
      <p:ext uri="{BB962C8B-B14F-4D97-AF65-F5344CB8AC3E}">
        <p14:creationId xmlns:p14="http://schemas.microsoft.com/office/powerpoint/2010/main" val="71879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F8800-EDBC-4A56-8206-CCCB8DCE92BF}"/>
              </a:ext>
            </a:extLst>
          </p:cNvPr>
          <p:cNvPicPr>
            <a:picLocks noChangeAspect="1"/>
          </p:cNvPicPr>
          <p:nvPr userDrawn="1"/>
        </p:nvPicPr>
        <p:blipFill>
          <a:blip r:embed="rId2"/>
          <a:stretch>
            <a:fillRect/>
          </a:stretch>
        </p:blipFill>
        <p:spPr>
          <a:xfrm>
            <a:off x="0" y="3421"/>
            <a:ext cx="9144000" cy="6851158"/>
          </a:xfrm>
          <a:prstGeom prst="rect">
            <a:avLst/>
          </a:prstGeom>
        </p:spPr>
      </p:pic>
      <p:sp>
        <p:nvSpPr>
          <p:cNvPr id="2" name="Title 1"/>
          <p:cNvSpPr>
            <a:spLocks noGrp="1"/>
          </p:cNvSpPr>
          <p:nvPr>
            <p:ph type="ctrTitle" hasCustomPrompt="1"/>
          </p:nvPr>
        </p:nvSpPr>
        <p:spPr>
          <a:xfrm>
            <a:off x="347295" y="897307"/>
            <a:ext cx="5004000" cy="1517901"/>
          </a:xfrm>
        </p:spPr>
        <p:txBody>
          <a:bodyPr anchor="t">
            <a:normAutofit/>
          </a:bodyPr>
          <a:lstStyle>
            <a:lvl1pPr algn="l">
              <a:defRPr sz="4000">
                <a:solidFill>
                  <a:schemeClr val="tx1"/>
                </a:solidFill>
              </a:defRPr>
            </a:lvl1pPr>
          </a:lstStyle>
          <a:p>
            <a:r>
              <a:rPr lang="en-US" dirty="0"/>
              <a:t>Presentation Title</a:t>
            </a:r>
          </a:p>
        </p:txBody>
      </p:sp>
      <p:sp>
        <p:nvSpPr>
          <p:cNvPr id="3" name="Subtitle 2"/>
          <p:cNvSpPr>
            <a:spLocks noGrp="1"/>
          </p:cNvSpPr>
          <p:nvPr>
            <p:ph type="subTitle" idx="1"/>
          </p:nvPr>
        </p:nvSpPr>
        <p:spPr>
          <a:xfrm>
            <a:off x="347295" y="2505809"/>
            <a:ext cx="5004000" cy="2426676"/>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47295" y="6276602"/>
            <a:ext cx="2518163" cy="365125"/>
          </a:xfrm>
          <a:prstGeom prst="rect">
            <a:avLst/>
          </a:prstGeom>
        </p:spPr>
        <p:txBody>
          <a:bodyPr anchor="ctr"/>
          <a:lstStyle>
            <a:lvl1pPr algn="r">
              <a:defRPr sz="1200">
                <a:solidFill>
                  <a:schemeClr val="bg1"/>
                </a:solidFill>
              </a:defRPr>
            </a:lvl1pPr>
          </a:lstStyle>
          <a:p>
            <a:pPr algn="l"/>
            <a:fld id="{F5F585A4-9DD3-4885-A345-3E1C009B2EDC}" type="datetime4">
              <a:rPr lang="en-US" smtClean="0"/>
              <a:pPr algn="l"/>
              <a:t>June 16, 2020</a:t>
            </a:fld>
            <a:endParaRPr lang="en-US" dirty="0"/>
          </a:p>
        </p:txBody>
      </p:sp>
      <p:pic>
        <p:nvPicPr>
          <p:cNvPr id="11" name="Picture 10">
            <a:extLst>
              <a:ext uri="{FF2B5EF4-FFF2-40B4-BE49-F238E27FC236}">
                <a16:creationId xmlns:a16="http://schemas.microsoft.com/office/drawing/2014/main" id="{EFAAA9F2-DD70-4F0C-86A3-AAA160E77EAB}"/>
              </a:ext>
            </a:extLst>
          </p:cNvPr>
          <p:cNvPicPr>
            <a:picLocks noChangeAspect="1"/>
          </p:cNvPicPr>
          <p:nvPr userDrawn="1"/>
        </p:nvPicPr>
        <p:blipFill>
          <a:blip r:embed="rId3"/>
          <a:stretch>
            <a:fillRect/>
          </a:stretch>
        </p:blipFill>
        <p:spPr>
          <a:xfrm>
            <a:off x="7449344" y="6275247"/>
            <a:ext cx="1354686" cy="343358"/>
          </a:xfrm>
          <a:prstGeom prst="rect">
            <a:avLst/>
          </a:prstGeom>
        </p:spPr>
      </p:pic>
      <p:sp>
        <p:nvSpPr>
          <p:cNvPr id="10" name="TextBox 9">
            <a:extLst>
              <a:ext uri="{FF2B5EF4-FFF2-40B4-BE49-F238E27FC236}">
                <a16:creationId xmlns:a16="http://schemas.microsoft.com/office/drawing/2014/main" id="{E441D65E-21C2-4F9C-90B3-33714AF94A88}"/>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72758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SPS focus PPT New Brand Arch tmplt Ap3-13_Final-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247007"/>
            <a:ext cx="7772400" cy="1326009"/>
          </a:xfrm>
        </p:spPr>
        <p:txBody>
          <a:bodyPr anchor="t"/>
          <a:lstStyle>
            <a:lvl1pPr marL="0" marR="0" indent="0" algn="ctr" defTabSz="457200" rtl="0" eaLnBrk="1" fontAlgn="auto" latinLnBrk="0" hangingPunct="1">
              <a:lnSpc>
                <a:spcPct val="100000"/>
              </a:lnSpc>
              <a:spcBef>
                <a:spcPct val="0"/>
              </a:spcBef>
              <a:spcAft>
                <a:spcPts val="0"/>
              </a:spcAft>
              <a:buClrTx/>
              <a:buSzTx/>
              <a:buFontTx/>
              <a:buNone/>
              <a:tabLst/>
              <a:defRPr sz="3600" cap="none"/>
            </a:lvl1pPr>
          </a:lstStyle>
          <a:p>
            <a:pPr marL="0" marR="0" lvl="0" indent="0" defTabSz="457200" rtl="0" eaLnBrk="1" fontAlgn="auto" latinLnBrk="0" hangingPunct="1">
              <a:lnSpc>
                <a:spcPct val="100000"/>
              </a:lnSpc>
              <a:spcBef>
                <a:spcPct val="0"/>
              </a:spcBef>
              <a:spcAft>
                <a:spcPts val="0"/>
              </a:spcAft>
              <a:tabLst/>
              <a:defRPr/>
            </a:pPr>
            <a:r>
              <a:rPr lang="en-US" dirty="0"/>
              <a:t>CLICK TO EDIT MASTER TITLE STYLE </a:t>
            </a:r>
            <a:r>
              <a:rPr kumimoji="0" lang="en-US" sz="3600" b="1" i="0" u="none" strike="noStrike" kern="1200" cap="all" spc="0" normalizeH="0" baseline="0" noProof="0" dirty="0">
                <a:ln>
                  <a:noFill/>
                </a:ln>
                <a:solidFill>
                  <a:srgbClr val="0065C3"/>
                </a:solidFill>
                <a:effectLst/>
                <a:uLnTx/>
                <a:uFillTx/>
                <a:latin typeface="+mj-lt"/>
                <a:ea typeface="+mj-ea"/>
                <a:cs typeface="+mj-cs"/>
              </a:rPr>
              <a:t>– </a:t>
            </a:r>
            <a:br>
              <a:rPr kumimoji="0" lang="en-US" sz="3600" b="1" i="0" u="none" strike="noStrike" kern="1200" cap="all" spc="0" normalizeH="0" baseline="0" noProof="0" dirty="0">
                <a:ln>
                  <a:noFill/>
                </a:ln>
                <a:solidFill>
                  <a:srgbClr val="0065C3"/>
                </a:solidFill>
                <a:effectLst/>
                <a:uLnTx/>
                <a:uFillTx/>
                <a:latin typeface="+mj-lt"/>
                <a:ea typeface="+mj-ea"/>
                <a:cs typeface="+mj-cs"/>
              </a:rPr>
            </a:br>
            <a:r>
              <a:rPr kumimoji="0" lang="en-US" sz="3600" b="1" i="0" u="none" strike="noStrike" kern="1200" cap="all" spc="0" normalizeH="0" baseline="0" noProof="0" dirty="0">
                <a:ln>
                  <a:noFill/>
                </a:ln>
                <a:solidFill>
                  <a:srgbClr val="0065C3"/>
                </a:solidFill>
                <a:effectLst/>
                <a:uLnTx/>
                <a:uFillTx/>
                <a:latin typeface="+mj-lt"/>
                <a:ea typeface="+mj-ea"/>
                <a:cs typeface="+mj-cs"/>
              </a:rPr>
              <a:t>ALL CAPS ON TWO LINES LIKE THIS</a:t>
            </a:r>
            <a:endParaRPr lang="en-US" dirty="0"/>
          </a:p>
        </p:txBody>
      </p:sp>
      <p:sp>
        <p:nvSpPr>
          <p:cNvPr id="3" name="Subtitle 2"/>
          <p:cNvSpPr>
            <a:spLocks noGrp="1"/>
          </p:cNvSpPr>
          <p:nvPr>
            <p:ph type="subTitle" idx="1"/>
          </p:nvPr>
        </p:nvSpPr>
        <p:spPr>
          <a:xfrm>
            <a:off x="1371600" y="3573016"/>
            <a:ext cx="6400800" cy="1224136"/>
          </a:xfrm>
        </p:spPr>
        <p:txBody>
          <a:bodyPr>
            <a:normAutofit/>
          </a:bodyPr>
          <a:lstStyle>
            <a:lvl1pPr marL="0" indent="0" algn="ctr">
              <a:buNone/>
              <a:defRPr sz="2600">
                <a:solidFill>
                  <a:srgbClr val="5051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8887A6D4-B3E8-1143-A92E-F7B96F60C094}" type="slidenum">
              <a:rPr lang="en-US" smtClean="0"/>
              <a:pPr algn="l"/>
              <a:t>‹#›</a:t>
            </a:fld>
            <a:endParaRPr lang="en-US" dirty="0"/>
          </a:p>
        </p:txBody>
      </p:sp>
    </p:spTree>
    <p:extLst>
      <p:ext uri="{BB962C8B-B14F-4D97-AF65-F5344CB8AC3E}">
        <p14:creationId xmlns:p14="http://schemas.microsoft.com/office/powerpoint/2010/main" val="347900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48"/>
            <a:ext cx="8229599" cy="983226"/>
          </a:xfrm>
        </p:spPr>
        <p:txBody>
          <a:bodyPr/>
          <a:lstStyle/>
          <a:p>
            <a:r>
              <a:rPr lang="en-US"/>
              <a:t>Click to edit Master title style</a:t>
            </a:r>
          </a:p>
        </p:txBody>
      </p:sp>
      <p:sp>
        <p:nvSpPr>
          <p:cNvPr id="3" name="Content Placeholder 2"/>
          <p:cNvSpPr>
            <a:spLocks noGrp="1"/>
          </p:cNvSpPr>
          <p:nvPr>
            <p:ph idx="1"/>
          </p:nvPr>
        </p:nvSpPr>
        <p:spPr>
          <a:xfrm>
            <a:off x="457200" y="1124745"/>
            <a:ext cx="822960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144389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8902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988840"/>
            <a:ext cx="7772400" cy="1500187"/>
          </a:xfrm>
        </p:spPr>
        <p:txBody>
          <a:bodyPr anchor="b"/>
          <a:lstStyle>
            <a:lvl1pPr marL="0" indent="0">
              <a:buNone/>
              <a:defRPr sz="20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215361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31244"/>
            <a:ext cx="8229599" cy="983226"/>
          </a:xfrm>
        </p:spPr>
        <p:txBody>
          <a:bodyPr/>
          <a:lstStyle/>
          <a:p>
            <a:r>
              <a:rPr lang="en-US"/>
              <a:t>Click to edit Master title style</a:t>
            </a:r>
          </a:p>
        </p:txBody>
      </p:sp>
      <p:sp>
        <p:nvSpPr>
          <p:cNvPr id="3" name="Content Placeholder 2"/>
          <p:cNvSpPr>
            <a:spLocks noGrp="1"/>
          </p:cNvSpPr>
          <p:nvPr>
            <p:ph sz="half" idx="1"/>
          </p:nvPr>
        </p:nvSpPr>
        <p:spPr>
          <a:xfrm>
            <a:off x="457200" y="1124744"/>
            <a:ext cx="403860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4744"/>
            <a:ext cx="403860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461308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48"/>
            <a:ext cx="8229599" cy="98322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7544"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008"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3409578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48"/>
            <a:ext cx="8229599" cy="98322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62313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161766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4665"/>
            <a:ext cx="3008313" cy="936104"/>
          </a:xfrm>
        </p:spPr>
        <p:txBody>
          <a:bodyPr anchor="t"/>
          <a:lstStyle>
            <a:lvl1pPr algn="l">
              <a:lnSpc>
                <a:spcPts val="2400"/>
              </a:lnSpc>
              <a:defRPr sz="2000" b="1"/>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3575050" y="404664"/>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40768"/>
            <a:ext cx="3008313" cy="42484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3057123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581128"/>
            <a:ext cx="705036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90600" y="304800"/>
            <a:ext cx="7050360" cy="4276328"/>
          </a:xfrm>
        </p:spPr>
        <p:txBody>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5157192"/>
            <a:ext cx="7050360" cy="532017"/>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3144445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52737"/>
            <a:ext cx="8229600" cy="46805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6379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0238B-1B83-4E79-BEA7-F82C83EFAA86}"/>
              </a:ext>
            </a:extLst>
          </p:cNvPr>
          <p:cNvPicPr>
            <a:picLocks noChangeAspect="1"/>
          </p:cNvPicPr>
          <p:nvPr userDrawn="1"/>
        </p:nvPicPr>
        <p:blipFill>
          <a:blip r:embed="rId2"/>
          <a:stretch>
            <a:fillRect/>
          </a:stretch>
        </p:blipFill>
        <p:spPr>
          <a:xfrm>
            <a:off x="7449344" y="6275247"/>
            <a:ext cx="1354686" cy="343358"/>
          </a:xfrm>
          <a:prstGeom prst="rect">
            <a:avLst/>
          </a:prstGeom>
        </p:spPr>
      </p:pic>
      <p:sp>
        <p:nvSpPr>
          <p:cNvPr id="2" name="Title 1"/>
          <p:cNvSpPr>
            <a:spLocks noGrp="1"/>
          </p:cNvSpPr>
          <p:nvPr>
            <p:ph type="title"/>
          </p:nvPr>
        </p:nvSpPr>
        <p:spPr>
          <a:xfrm>
            <a:off x="347295" y="878197"/>
            <a:ext cx="8456735" cy="523220"/>
          </a:xfrm>
        </p:spPr>
        <p:txBody>
          <a:bodyPr/>
          <a:lstStyle/>
          <a:p>
            <a:r>
              <a:rPr lang="en-US"/>
              <a:t>Click to edit Master title style</a:t>
            </a:r>
            <a:endParaRPr lang="en-US" dirty="0"/>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2518163" cy="365125"/>
          </a:xfrm>
          <a:prstGeom prst="rect">
            <a:avLst/>
          </a:prstGeom>
        </p:spPr>
        <p:txBody>
          <a:bodyPr anchor="ctr"/>
          <a:lstStyle>
            <a:lvl1pPr algn="r">
              <a:defRPr sz="1200">
                <a:solidFill>
                  <a:schemeClr val="tx1"/>
                </a:solidFill>
              </a:defRPr>
            </a:lvl1pPr>
          </a:lstStyle>
          <a:p>
            <a:pPr algn="l"/>
            <a:fld id="{96A0017A-431C-4C94-8BBB-A72C79E15720}" type="datetime4">
              <a:rPr lang="en-US" smtClean="0"/>
              <a:pPr algn="l"/>
              <a:t>June 16, 2020</a:t>
            </a:fld>
            <a:endParaRPr lang="en-US" dirty="0"/>
          </a:p>
        </p:txBody>
      </p:sp>
      <p:sp>
        <p:nvSpPr>
          <p:cNvPr id="9" name="TextBox 8">
            <a:extLst>
              <a:ext uri="{FF2B5EF4-FFF2-40B4-BE49-F238E27FC236}">
                <a16:creationId xmlns:a16="http://schemas.microsoft.com/office/drawing/2014/main" id="{3D24C587-78F7-4A62-AE88-4DA5A5238E22}"/>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2452436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586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7544" y="836712"/>
            <a:ext cx="6019800" cy="4896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46AC2-5019-BC4D-BB5E-CA7774C3EE53}"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extLst>
      <p:ext uri="{BB962C8B-B14F-4D97-AF65-F5344CB8AC3E}">
        <p14:creationId xmlns:p14="http://schemas.microsoft.com/office/powerpoint/2010/main" val="158058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848"/>
            <a:ext cx="8229600" cy="983226"/>
          </a:xfrm>
        </p:spPr>
        <p:txBody>
          <a:bodyPr/>
          <a:lstStyle/>
          <a:p>
            <a:r>
              <a:rPr lang="en-US"/>
              <a:t>Click to edit Master title style</a:t>
            </a:r>
            <a:endParaRPr lang="en-CA" dirty="0"/>
          </a:p>
        </p:txBody>
      </p:sp>
      <p:sp>
        <p:nvSpPr>
          <p:cNvPr id="3" name="Text Placeholder 2"/>
          <p:cNvSpPr>
            <a:spLocks noGrp="1"/>
          </p:cNvSpPr>
          <p:nvPr>
            <p:ph type="body" sz="half" idx="1"/>
          </p:nvPr>
        </p:nvSpPr>
        <p:spPr>
          <a:xfrm>
            <a:off x="457200" y="1447801"/>
            <a:ext cx="4038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447801"/>
            <a:ext cx="4038600"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246AC2-5019-BC4D-BB5E-CA7774C3EE53}" type="datetimeFigureOut">
              <a:rPr lang="en-US" smtClean="0"/>
              <a:pPr/>
              <a:t>6/16/2020</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lgn="l"/>
            <a:fld id="{8887A6D4-B3E8-1143-A92E-F7B96F60C094}" type="slidenum">
              <a:rPr lang="en-US" smtClean="0"/>
              <a:pPr algn="l"/>
              <a:t>‹#›</a:t>
            </a:fld>
            <a:endParaRPr lang="en-US" dirty="0"/>
          </a:p>
        </p:txBody>
      </p:sp>
    </p:spTree>
    <p:extLst>
      <p:ext uri="{BB962C8B-B14F-4D97-AF65-F5344CB8AC3E}">
        <p14:creationId xmlns:p14="http://schemas.microsoft.com/office/powerpoint/2010/main" val="307883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F2414E-8292-4A4A-8D5C-E8D604FCD183}"/>
              </a:ext>
            </a:extLst>
          </p:cNvPr>
          <p:cNvPicPr>
            <a:picLocks noChangeAspect="1"/>
          </p:cNvPicPr>
          <p:nvPr userDrawn="1"/>
        </p:nvPicPr>
        <p:blipFill rotWithShape="1">
          <a:blip r:embed="rId2"/>
          <a:srcRect l="24967"/>
          <a:stretch/>
        </p:blipFill>
        <p:spPr>
          <a:xfrm>
            <a:off x="0" y="0"/>
            <a:ext cx="9144000" cy="6858000"/>
          </a:xfrm>
          <a:prstGeom prst="rect">
            <a:avLst/>
          </a:prstGeom>
        </p:spPr>
      </p:pic>
      <p:sp>
        <p:nvSpPr>
          <p:cNvPr id="2" name="Title 1"/>
          <p:cNvSpPr>
            <a:spLocks noGrp="1"/>
          </p:cNvSpPr>
          <p:nvPr>
            <p:ph type="title"/>
          </p:nvPr>
        </p:nvSpPr>
        <p:spPr>
          <a:xfrm>
            <a:off x="347295" y="890689"/>
            <a:ext cx="5004000" cy="1782937"/>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295" y="2781515"/>
            <a:ext cx="5004000"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E2981298-02C3-7A49-BADE-20BC6179653F}"/>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7" name="Footer Placeholder 4">
            <a:extLst>
              <a:ext uri="{FF2B5EF4-FFF2-40B4-BE49-F238E27FC236}">
                <a16:creationId xmlns:a16="http://schemas.microsoft.com/office/drawing/2014/main" id="{43214A30-59F1-5045-A17D-6933051824EF}"/>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fld id="{B8E43312-7212-4B33-921C-57A69CF1F71E}" type="datetime4">
              <a:rPr lang="en-US" smtClean="0"/>
              <a:pPr algn="l"/>
              <a:t>June 16, 2020</a:t>
            </a:fld>
            <a:endParaRPr lang="en-US" dirty="0"/>
          </a:p>
        </p:txBody>
      </p:sp>
      <p:sp>
        <p:nvSpPr>
          <p:cNvPr id="8" name="TextBox 7">
            <a:extLst>
              <a:ext uri="{FF2B5EF4-FFF2-40B4-BE49-F238E27FC236}">
                <a16:creationId xmlns:a16="http://schemas.microsoft.com/office/drawing/2014/main" id="{C4DA9423-AE35-4DAF-9706-92B3A85BC857}"/>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420496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074A0-55E9-4009-9B0C-CCDD56D57D7E}"/>
              </a:ext>
            </a:extLst>
          </p:cNvPr>
          <p:cNvPicPr>
            <a:picLocks noChangeAspect="1"/>
          </p:cNvPicPr>
          <p:nvPr userDrawn="1"/>
        </p:nvPicPr>
        <p:blipFill rotWithShape="1">
          <a:blip r:embed="rId2"/>
          <a:srcRect l="24967"/>
          <a:stretch/>
        </p:blipFill>
        <p:spPr>
          <a:xfrm>
            <a:off x="0" y="0"/>
            <a:ext cx="9144000" cy="6858000"/>
          </a:xfrm>
          <a:prstGeom prst="rect">
            <a:avLst/>
          </a:prstGeom>
        </p:spPr>
      </p:pic>
      <p:sp>
        <p:nvSpPr>
          <p:cNvPr id="2" name="Title 1"/>
          <p:cNvSpPr>
            <a:spLocks noGrp="1"/>
          </p:cNvSpPr>
          <p:nvPr>
            <p:ph type="title"/>
          </p:nvPr>
        </p:nvSpPr>
        <p:spPr>
          <a:xfrm>
            <a:off x="347295" y="890689"/>
            <a:ext cx="3491999" cy="1792876"/>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295" y="2781515"/>
            <a:ext cx="3491999"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826B47CF-CEDC-A743-83CD-1E2F6CC2FCEE}"/>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7" name="Footer Placeholder 4">
            <a:extLst>
              <a:ext uri="{FF2B5EF4-FFF2-40B4-BE49-F238E27FC236}">
                <a16:creationId xmlns:a16="http://schemas.microsoft.com/office/drawing/2014/main" id="{14A4A418-F812-4648-A17E-277C5991E5C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fld id="{EF0A4D7D-21D0-4B46-BA74-C8D58DA33F12}" type="datetime4">
              <a:rPr lang="en-US" smtClean="0"/>
              <a:pPr algn="l"/>
              <a:t>June 16, 2020</a:t>
            </a:fld>
            <a:endParaRPr lang="en-US" dirty="0"/>
          </a:p>
        </p:txBody>
      </p:sp>
      <p:sp>
        <p:nvSpPr>
          <p:cNvPr id="8" name="TextBox 7">
            <a:extLst>
              <a:ext uri="{FF2B5EF4-FFF2-40B4-BE49-F238E27FC236}">
                <a16:creationId xmlns:a16="http://schemas.microsoft.com/office/drawing/2014/main" id="{6A5D6C71-1CD4-41DE-B734-CA1109E0277D}"/>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165478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828502"/>
            <a:ext cx="8456734" cy="5232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60400" y="6278400"/>
            <a:ext cx="2516400" cy="365125"/>
          </a:xfrm>
          <a:prstGeom prst="rect">
            <a:avLst/>
          </a:prstGeom>
        </p:spPr>
        <p:txBody>
          <a:bodyPr/>
          <a:lstStyle>
            <a:lvl1pPr algn="l">
              <a:defRPr/>
            </a:lvl1pPr>
          </a:lstStyle>
          <a:p>
            <a:fld id="{7079BE11-65CF-4C13-A632-D5015D32DC83}" type="datetime4">
              <a:rPr lang="en-US" smtClean="0"/>
              <a:pPr/>
              <a:t>June 16, 2020</a:t>
            </a:fld>
            <a:endParaRPr lang="en-US" dirty="0"/>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11" name="TextBox 10">
            <a:extLst>
              <a:ext uri="{FF2B5EF4-FFF2-40B4-BE49-F238E27FC236}">
                <a16:creationId xmlns:a16="http://schemas.microsoft.com/office/drawing/2014/main" id="{B02B8B4C-1B0D-43F5-ADE1-FC593B8CCF10}"/>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2" name="Picture 11">
            <a:extLst>
              <a:ext uri="{FF2B5EF4-FFF2-40B4-BE49-F238E27FC236}">
                <a16:creationId xmlns:a16="http://schemas.microsoft.com/office/drawing/2014/main" id="{AD5B33F5-9F09-4C9B-9728-33E4BCAC8AE2}"/>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828942"/>
            <a:ext cx="8456735" cy="463145"/>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860400" y="6278400"/>
            <a:ext cx="2516400" cy="365125"/>
          </a:xfrm>
          <a:prstGeom prst="rect">
            <a:avLst/>
          </a:prstGeom>
        </p:spPr>
        <p:txBody>
          <a:bodyPr/>
          <a:lstStyle>
            <a:lvl1pPr algn="l">
              <a:defRPr/>
            </a:lvl1pPr>
          </a:lstStyle>
          <a:p>
            <a:fld id="{C9B3F810-720F-41CC-990B-71F9526EBAAE}" type="datetime4">
              <a:rPr lang="en-US" smtClean="0"/>
              <a:pPr/>
              <a:t>June 16, 2020</a:t>
            </a:fld>
            <a:endParaRPr lang="en-US" dirty="0"/>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dirty="0"/>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heading</a:t>
            </a:r>
          </a:p>
        </p:txBody>
      </p:sp>
      <p:sp>
        <p:nvSpPr>
          <p:cNvPr id="7" name="TextBox 6">
            <a:extLst>
              <a:ext uri="{FF2B5EF4-FFF2-40B4-BE49-F238E27FC236}">
                <a16:creationId xmlns:a16="http://schemas.microsoft.com/office/drawing/2014/main" id="{3AB75EA8-BE4D-4C0B-9B6F-63AD4C72EF71}"/>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0" name="Picture 9">
            <a:extLst>
              <a:ext uri="{FF2B5EF4-FFF2-40B4-BE49-F238E27FC236}">
                <a16:creationId xmlns:a16="http://schemas.microsoft.com/office/drawing/2014/main" id="{5BA211B5-FB34-4895-A1DE-4083E68DD92E}"/>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383259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60400" y="6278400"/>
            <a:ext cx="2516400" cy="365125"/>
          </a:xfrm>
          <a:prstGeom prst="rect">
            <a:avLst/>
          </a:prstGeom>
        </p:spPr>
        <p:txBody>
          <a:bodyPr/>
          <a:lstStyle>
            <a:lvl1pPr algn="l">
              <a:defRPr/>
            </a:lvl1pPr>
          </a:lstStyle>
          <a:p>
            <a:fld id="{B070D6E4-122D-4AE9-9BC3-BD969F21A6B7}" type="datetime4">
              <a:rPr lang="en-US" smtClean="0"/>
              <a:pPr/>
              <a:t>June 16, 2020</a:t>
            </a:fld>
            <a:endParaRPr lang="en-US" dirty="0"/>
          </a:p>
        </p:txBody>
      </p:sp>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5" name="TextBox 4">
            <a:extLst>
              <a:ext uri="{FF2B5EF4-FFF2-40B4-BE49-F238E27FC236}">
                <a16:creationId xmlns:a16="http://schemas.microsoft.com/office/drawing/2014/main" id="{F3AE2BC9-82AE-4EA5-8DD6-F50D2B32AC73}"/>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7" name="Picture 6">
            <a:extLst>
              <a:ext uri="{FF2B5EF4-FFF2-40B4-BE49-F238E27FC236}">
                <a16:creationId xmlns:a16="http://schemas.microsoft.com/office/drawing/2014/main" id="{8BDEBF10-F6C2-46C6-9667-A9C6D96548BD}"/>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202164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890688"/>
            <a:ext cx="2949178" cy="1166711"/>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60400" y="6278400"/>
            <a:ext cx="2516400" cy="365125"/>
          </a:xfrm>
          <a:prstGeom prst="rect">
            <a:avLst/>
          </a:prstGeom>
        </p:spPr>
        <p:txBody>
          <a:bodyPr/>
          <a:lstStyle>
            <a:lvl1pPr algn="l">
              <a:defRPr/>
            </a:lvl1pPr>
          </a:lstStyle>
          <a:p>
            <a:fld id="{93E66663-3C48-450B-B588-0B59D8E9A6C8}" type="datetime4">
              <a:rPr lang="en-US" smtClean="0"/>
              <a:pPr/>
              <a:t>June 16, 2020</a:t>
            </a:fld>
            <a:endParaRPr lang="en-US" dirty="0"/>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8" name="TextBox 7">
            <a:extLst>
              <a:ext uri="{FF2B5EF4-FFF2-40B4-BE49-F238E27FC236}">
                <a16:creationId xmlns:a16="http://schemas.microsoft.com/office/drawing/2014/main" id="{74F1F265-3C0E-4FC7-8176-DFB689A79E66}"/>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0" name="Picture 9">
            <a:extLst>
              <a:ext uri="{FF2B5EF4-FFF2-40B4-BE49-F238E27FC236}">
                <a16:creationId xmlns:a16="http://schemas.microsoft.com/office/drawing/2014/main" id="{622E4AD8-B6DD-4D5B-8498-FBE04863BEE9}"/>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135465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890688"/>
            <a:ext cx="2949178" cy="1166711"/>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60400" y="6278400"/>
            <a:ext cx="2516400" cy="365125"/>
          </a:xfrm>
          <a:prstGeom prst="rect">
            <a:avLst/>
          </a:prstGeom>
        </p:spPr>
        <p:txBody>
          <a:bodyPr/>
          <a:lstStyle>
            <a:lvl1pPr algn="l">
              <a:defRPr/>
            </a:lvl1pPr>
          </a:lstStyle>
          <a:p>
            <a:fld id="{54719A36-690D-4517-AA72-60D9D209E979}" type="datetime4">
              <a:rPr lang="en-US" smtClean="0"/>
              <a:pPr/>
              <a:t>June 16, 2020</a:t>
            </a:fld>
            <a:endParaRPr lang="en-US" dirty="0"/>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9" name="TextBox 8">
            <a:extLst>
              <a:ext uri="{FF2B5EF4-FFF2-40B4-BE49-F238E27FC236}">
                <a16:creationId xmlns:a16="http://schemas.microsoft.com/office/drawing/2014/main" id="{B894A484-4D81-468B-BA2E-0FD64C99A47A}"/>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0" name="Picture 9">
            <a:extLst>
              <a:ext uri="{FF2B5EF4-FFF2-40B4-BE49-F238E27FC236}">
                <a16:creationId xmlns:a16="http://schemas.microsoft.com/office/drawing/2014/main" id="{80138053-B381-4C91-A553-DEA8BB543DC2}"/>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179066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dirty="0"/>
              <a:t>Paragraph without bullets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US" dirty="0"/>
              <a:t>November 22, 2019</a:t>
            </a:r>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WSPS focus PPT New Brand Arch tmplt Ap3-13_Final-2.jp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457201" y="127848"/>
            <a:ext cx="8433214" cy="98322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4518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3200" y="6491288"/>
            <a:ext cx="2133600" cy="230187"/>
          </a:xfrm>
          <a:prstGeom prst="rect">
            <a:avLst/>
          </a:prstGeom>
        </p:spPr>
        <p:txBody>
          <a:bodyPr vert="horz" lIns="91440" tIns="45720" rIns="91440" bIns="45720" rtlCol="0" anchor="t"/>
          <a:lstStyle>
            <a:lvl1pPr algn="r">
              <a:defRPr sz="1000">
                <a:solidFill>
                  <a:srgbClr val="505150"/>
                </a:solidFill>
              </a:defRPr>
            </a:lvl1pPr>
          </a:lstStyle>
          <a:p>
            <a:pPr defTabSz="457200"/>
            <a:fld id="{DA246AC2-5019-BC4D-BB5E-CA7774C3EE53}" type="datetimeFigureOut">
              <a:rPr lang="en-US" smtClean="0"/>
              <a:pPr defTabSz="457200"/>
              <a:t>6/16/2020</a:t>
            </a:fld>
            <a:endParaRPr lang="en-US" dirty="0"/>
          </a:p>
        </p:txBody>
      </p:sp>
      <p:sp>
        <p:nvSpPr>
          <p:cNvPr id="5" name="Footer Placeholder 4"/>
          <p:cNvSpPr>
            <a:spLocks noGrp="1"/>
          </p:cNvSpPr>
          <p:nvPr>
            <p:ph type="ftr" sz="quarter" idx="3"/>
          </p:nvPr>
        </p:nvSpPr>
        <p:spPr>
          <a:xfrm>
            <a:off x="7062840" y="6173787"/>
            <a:ext cx="1623960" cy="365125"/>
          </a:xfrm>
          <a:prstGeom prst="rect">
            <a:avLst/>
          </a:prstGeom>
        </p:spPr>
        <p:txBody>
          <a:bodyPr vert="horz" lIns="91440" tIns="45720" rIns="91440" bIns="45720" rtlCol="0" anchor="t"/>
          <a:lstStyle>
            <a:lvl1pPr algn="l">
              <a:defRPr sz="1000">
                <a:solidFill>
                  <a:srgbClr val="505150"/>
                </a:solidFill>
              </a:defRPr>
            </a:lvl1pPr>
          </a:lstStyle>
          <a:p>
            <a:pPr defTabSz="457200"/>
            <a:endParaRPr lang="en-US" dirty="0"/>
          </a:p>
        </p:txBody>
      </p:sp>
      <p:sp>
        <p:nvSpPr>
          <p:cNvPr id="6" name="Slide Number Placeholder 5"/>
          <p:cNvSpPr>
            <a:spLocks noGrp="1"/>
          </p:cNvSpPr>
          <p:nvPr>
            <p:ph type="sldNum" sz="quarter" idx="4"/>
          </p:nvPr>
        </p:nvSpPr>
        <p:spPr>
          <a:xfrm>
            <a:off x="7139919" y="6491288"/>
            <a:ext cx="509639" cy="230187"/>
          </a:xfrm>
          <a:prstGeom prst="rect">
            <a:avLst/>
          </a:prstGeom>
        </p:spPr>
        <p:txBody>
          <a:bodyPr vert="horz" lIns="91440" tIns="45720" rIns="91440" bIns="45720" rtlCol="0" anchor="t"/>
          <a:lstStyle>
            <a:lvl1pPr algn="r">
              <a:defRPr sz="1000">
                <a:solidFill>
                  <a:srgbClr val="505150"/>
                </a:solidFill>
              </a:defRPr>
            </a:lvl1pPr>
          </a:lstStyle>
          <a:p>
            <a:pPr algn="l" defTabSz="457200"/>
            <a:fld id="{8887A6D4-B3E8-1143-A92E-F7B96F60C094}" type="slidenum">
              <a:rPr lang="en-US" smtClean="0"/>
              <a:pPr algn="l" defTabSz="457200"/>
              <a:t>‹#›</a:t>
            </a:fld>
            <a:endParaRPr lang="en-US" dirty="0"/>
          </a:p>
        </p:txBody>
      </p:sp>
      <p:pic>
        <p:nvPicPr>
          <p:cNvPr id="9" name="Picture 8" descr="WSPS focus PPT New Brand Arch tmplt Ap3-13_Final-2.jpg"/>
          <p:cNvPicPr>
            <a:picLocks noChangeAspect="1"/>
          </p:cNvPicPr>
          <p:nvPr userDrawn="1"/>
        </p:nvPicPr>
        <p:blipFill>
          <a:blip r:embed="rId14"/>
          <a:stretch>
            <a:fillRect/>
          </a:stretch>
        </p:blipFill>
        <p:spPr>
          <a:xfrm>
            <a:off x="0" y="0"/>
            <a:ext cx="9144000" cy="6858000"/>
          </a:xfrm>
          <a:prstGeom prst="rect">
            <a:avLst/>
          </a:prstGeom>
        </p:spPr>
      </p:pic>
    </p:spTree>
    <p:extLst>
      <p:ext uri="{BB962C8B-B14F-4D97-AF65-F5344CB8AC3E}">
        <p14:creationId xmlns:p14="http://schemas.microsoft.com/office/powerpoint/2010/main" val="3162838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457200" rtl="0" eaLnBrk="1" latinLnBrk="0" hangingPunct="1">
        <a:lnSpc>
          <a:spcPts val="3400"/>
        </a:lnSpc>
        <a:spcBef>
          <a:spcPct val="0"/>
        </a:spcBef>
        <a:buNone/>
        <a:defRPr sz="3200" b="1" kern="1200">
          <a:solidFill>
            <a:srgbClr val="0065C3"/>
          </a:solidFill>
          <a:latin typeface="+mj-lt"/>
          <a:ea typeface="+mj-ea"/>
          <a:cs typeface="+mj-cs"/>
        </a:defRPr>
      </a:lvl1pPr>
    </p:titleStyle>
    <p:bodyStyle>
      <a:lvl1pPr marL="342900" indent="-342900" algn="l" defTabSz="457200" rtl="0" eaLnBrk="1" latinLnBrk="0" hangingPunct="1">
        <a:spcBef>
          <a:spcPct val="20000"/>
        </a:spcBef>
        <a:buClr>
          <a:srgbClr val="0065C3"/>
        </a:buClr>
        <a:buFont typeface="Wingdings" charset="2"/>
        <a:buChar char="§"/>
        <a:defRPr sz="2800" kern="1200">
          <a:solidFill>
            <a:srgbClr val="505150"/>
          </a:solidFill>
          <a:latin typeface="+mn-lt"/>
          <a:ea typeface="+mn-ea"/>
          <a:cs typeface="+mn-cs"/>
        </a:defRPr>
      </a:lvl1pPr>
      <a:lvl2pPr marL="742950" indent="-285750" algn="l" defTabSz="457200" rtl="0" eaLnBrk="1" latinLnBrk="0" hangingPunct="1">
        <a:spcBef>
          <a:spcPct val="20000"/>
        </a:spcBef>
        <a:buClr>
          <a:srgbClr val="0065C3"/>
        </a:buClr>
        <a:buFont typeface="Arial"/>
        <a:buChar char="–"/>
        <a:defRPr sz="2400" kern="1200">
          <a:solidFill>
            <a:srgbClr val="505150"/>
          </a:solidFill>
          <a:latin typeface="+mn-lt"/>
          <a:ea typeface="+mn-ea"/>
          <a:cs typeface="+mn-cs"/>
        </a:defRPr>
      </a:lvl2pPr>
      <a:lvl3pPr marL="1143000" indent="-228600" algn="l" defTabSz="457200" rtl="0" eaLnBrk="1" latinLnBrk="0" hangingPunct="1">
        <a:spcBef>
          <a:spcPct val="20000"/>
        </a:spcBef>
        <a:buClr>
          <a:srgbClr val="0065C3"/>
        </a:buClr>
        <a:buFont typeface="Arial"/>
        <a:buChar char="•"/>
        <a:defRPr sz="2000" kern="1200">
          <a:solidFill>
            <a:srgbClr val="50515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0515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0515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ublichealthontario.ca/-/media/documents/covid-19/ipac/2020/04/ipac-report-covid-19-masking-source-control-workers-non-healthcare-settings.pdf?la=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tario.ca/page/managing-heat-stress-work" TargetMode="External"/><Relationship Id="rId2" Type="http://schemas.openxmlformats.org/officeDocument/2006/relationships/hyperlink" Target="https://www.ontario.ca/laws/regulation/900851#BK1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health.gov.on.ca/en/pro/programs/publichealth/coronavirus/2019_guidanc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tario.ca/page/resources-prevent-covid-19-workplace" TargetMode="External"/><Relationship Id="rId2" Type="http://schemas.openxmlformats.org/officeDocument/2006/relationships/hyperlink" Target="https://www.ontario.ca/page/develop-your-covid-19-workplace-safety-pla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healthontario.ca/-/media/documents/ncov/factsheet-covid-19-self-monitor.pdf?la=en" TargetMode="External"/><Relationship Id="rId2" Type="http://schemas.openxmlformats.org/officeDocument/2006/relationships/hyperlink" Target="https://www.publichealthontario.ca/-/media/documents/ncov/factsheet-covid-19-how-to-self-isolate.pdf?la=en" TargetMode="External"/><Relationship Id="rId1" Type="http://schemas.openxmlformats.org/officeDocument/2006/relationships/slideLayout" Target="../slideLayouts/slideLayout2.xml"/><Relationship Id="rId5" Type="http://schemas.openxmlformats.org/officeDocument/2006/relationships/hyperlink" Target="https://www.publichealthontario.ca/-/media/documents/jcyh-handwash.pdf?la=en" TargetMode="External"/><Relationship Id="rId4" Type="http://schemas.openxmlformats.org/officeDocument/2006/relationships/hyperlink" Target="https://www.publichealthontario.ca/-/media/documents/ncov/factsheet-covid-19-environmental-cleaning.pdf?la=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abour.gov.on.ca/english/hs/websites.php" TargetMode="External"/><Relationship Id="rId2" Type="http://schemas.openxmlformats.org/officeDocument/2006/relationships/hyperlink" Target="https://www.ontario.ca/document/guide-occupational-health-and-safety-act" TargetMode="External"/><Relationship Id="rId1" Type="http://schemas.openxmlformats.org/officeDocument/2006/relationships/slideLayout" Target="../slideLayouts/slideLayout2.xml"/><Relationship Id="rId5" Type="http://schemas.openxmlformats.org/officeDocument/2006/relationships/hyperlink" Target="http://www.health.gov.on.ca/en/pro/programs/publichealth/coronavirus/2019_guidance.aspx" TargetMode="External"/><Relationship Id="rId4" Type="http://schemas.openxmlformats.org/officeDocument/2006/relationships/hyperlink" Target="https://www.ontario.ca/page/manufacturing-health-and-safety-during-covid-1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ntario.ca/laws/regulation/900851" TargetMode="External"/><Relationship Id="rId2" Type="http://schemas.openxmlformats.org/officeDocument/2006/relationships/hyperlink" Target="https://www.ontario.ca/laws/statute/90o01" TargetMode="External"/><Relationship Id="rId1" Type="http://schemas.openxmlformats.org/officeDocument/2006/relationships/slideLayout" Target="../slideLayouts/slideLayout2.xml"/><Relationship Id="rId5" Type="http://schemas.openxmlformats.org/officeDocument/2006/relationships/hyperlink" Target="https://www.ontario.ca/laws/statute/90e09" TargetMode="External"/><Relationship Id="rId4" Type="http://schemas.openxmlformats.org/officeDocument/2006/relationships/hyperlink" Target="http://www.ontario.ca/aler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ntario.ca/alert" TargetMode="External"/><Relationship Id="rId2" Type="http://schemas.openxmlformats.org/officeDocument/2006/relationships/hyperlink" Target="http://www.ontario.ca/laws/statute/90o01?_ga=2.226998680.425225451.1586976159-427964211.1505481177" TargetMode="External"/><Relationship Id="rId1" Type="http://schemas.openxmlformats.org/officeDocument/2006/relationships/slideLayout" Target="../slideLayouts/slideLayout2.xml"/><Relationship Id="rId5" Type="http://schemas.openxmlformats.org/officeDocument/2006/relationships/hyperlink" Target="http://www.health.gov.on.ca/en/pro/programs/publichealth/coronavirus/2019_guidance.aspx" TargetMode="External"/><Relationship Id="rId4" Type="http://schemas.openxmlformats.org/officeDocument/2006/relationships/hyperlink" Target="https://www.ontario.ca/laws/statute/90e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9956-BC2D-41C0-95EE-DCE1CBAC5A1F}"/>
              </a:ext>
            </a:extLst>
          </p:cNvPr>
          <p:cNvSpPr>
            <a:spLocks noGrp="1"/>
          </p:cNvSpPr>
          <p:nvPr>
            <p:ph type="ctrTitle"/>
          </p:nvPr>
        </p:nvSpPr>
        <p:spPr>
          <a:xfrm>
            <a:off x="347295" y="1187453"/>
            <a:ext cx="7755696" cy="1156190"/>
          </a:xfrm>
        </p:spPr>
        <p:txBody>
          <a:bodyPr>
            <a:normAutofit fontScale="90000"/>
          </a:bodyPr>
          <a:lstStyle/>
          <a:p>
            <a:r>
              <a:rPr lang="en-CA" dirty="0"/>
              <a:t>Canadian Association of </a:t>
            </a:r>
            <a:r>
              <a:rPr lang="en-CA" dirty="0" err="1"/>
              <a:t>Moldmakers</a:t>
            </a:r>
            <a:r>
              <a:rPr lang="en-CA" dirty="0"/>
              <a:t>  COVID-19</a:t>
            </a:r>
            <a:endParaRPr lang="en-US" dirty="0"/>
          </a:p>
        </p:txBody>
      </p:sp>
      <p:sp>
        <p:nvSpPr>
          <p:cNvPr id="3" name="Subtitle 2">
            <a:extLst>
              <a:ext uri="{FF2B5EF4-FFF2-40B4-BE49-F238E27FC236}">
                <a16:creationId xmlns:a16="http://schemas.microsoft.com/office/drawing/2014/main" id="{A8C8DAE7-B491-437D-8915-B63EBBB10EDF}"/>
              </a:ext>
            </a:extLst>
          </p:cNvPr>
          <p:cNvSpPr>
            <a:spLocks noGrp="1"/>
          </p:cNvSpPr>
          <p:nvPr>
            <p:ph type="subTitle" idx="1"/>
          </p:nvPr>
        </p:nvSpPr>
        <p:spPr>
          <a:xfrm>
            <a:off x="1381984" y="2456604"/>
            <a:ext cx="6380031" cy="2426676"/>
          </a:xfrm>
        </p:spPr>
        <p:txBody>
          <a:bodyPr/>
          <a:lstStyle/>
          <a:p>
            <a:r>
              <a:rPr lang="en-CA" b="1" dirty="0"/>
              <a:t>Ron Landry, Provincial Coordinator, MLTSD</a:t>
            </a:r>
          </a:p>
          <a:p>
            <a:r>
              <a:rPr lang="en-CA" b="1" dirty="0"/>
              <a:t>June 2020</a:t>
            </a:r>
          </a:p>
          <a:p>
            <a:endParaRPr lang="en-CA" dirty="0"/>
          </a:p>
          <a:p>
            <a:endParaRPr lang="en-US" dirty="0"/>
          </a:p>
        </p:txBody>
      </p:sp>
      <p:sp>
        <p:nvSpPr>
          <p:cNvPr id="4" name="Footer Placeholder 3">
            <a:extLst>
              <a:ext uri="{FF2B5EF4-FFF2-40B4-BE49-F238E27FC236}">
                <a16:creationId xmlns:a16="http://schemas.microsoft.com/office/drawing/2014/main" id="{556D9B85-52B2-43D7-B6BE-37D0291A015C}"/>
              </a:ext>
            </a:extLst>
          </p:cNvPr>
          <p:cNvSpPr>
            <a:spLocks noGrp="1"/>
          </p:cNvSpPr>
          <p:nvPr>
            <p:ph type="ftr" sz="quarter" idx="11"/>
          </p:nvPr>
        </p:nvSpPr>
        <p:spPr/>
        <p:txBody>
          <a:bodyPr/>
          <a:lstStyle/>
          <a:p>
            <a:pPr algn="l"/>
            <a:endParaRPr lang="en-US" dirty="0"/>
          </a:p>
        </p:txBody>
      </p:sp>
      <p:pic>
        <p:nvPicPr>
          <p:cNvPr id="6" name="Picture 5">
            <a:extLst>
              <a:ext uri="{FF2B5EF4-FFF2-40B4-BE49-F238E27FC236}">
                <a16:creationId xmlns:a16="http://schemas.microsoft.com/office/drawing/2014/main" id="{2C389C14-D20C-4747-9FB2-F36889A7DB7F}"/>
              </a:ext>
            </a:extLst>
          </p:cNvPr>
          <p:cNvPicPr>
            <a:picLocks noChangeAspect="1"/>
          </p:cNvPicPr>
          <p:nvPr/>
        </p:nvPicPr>
        <p:blipFill>
          <a:blip r:embed="rId2"/>
          <a:stretch>
            <a:fillRect/>
          </a:stretch>
        </p:blipFill>
        <p:spPr>
          <a:xfrm>
            <a:off x="7786800" y="327600"/>
            <a:ext cx="1010412" cy="1010412"/>
          </a:xfrm>
          <a:prstGeom prst="rect">
            <a:avLst/>
          </a:prstGeom>
        </p:spPr>
      </p:pic>
    </p:spTree>
    <p:extLst>
      <p:ext uri="{BB962C8B-B14F-4D97-AF65-F5344CB8AC3E}">
        <p14:creationId xmlns:p14="http://schemas.microsoft.com/office/powerpoint/2010/main" val="424626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Hazard controls to consider</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45921"/>
            <a:ext cx="8456734" cy="4630682"/>
          </a:xfrm>
        </p:spPr>
        <p:txBody>
          <a:bodyPr>
            <a:normAutofit/>
          </a:bodyPr>
          <a:lstStyle/>
          <a:p>
            <a:pPr marL="342900" indent="-342900">
              <a:buClrTx/>
              <a:buFont typeface="Wingdings" panose="05000000000000000000" pitchFamily="2" charset="2"/>
              <a:buChar char="v"/>
            </a:pPr>
            <a:r>
              <a:rPr lang="en-CA" sz="2400" dirty="0"/>
              <a:t>Screening to prevent workers who may have COVID-19 from coming to work</a:t>
            </a:r>
          </a:p>
          <a:p>
            <a:pPr marL="360000" lvl="1" indent="0">
              <a:buClrTx/>
              <a:buNone/>
            </a:pPr>
            <a:r>
              <a:rPr lang="en-CA" sz="2400" b="1" i="1" dirty="0"/>
              <a:t>*symptoms include: cough, fever, difficulty breathing</a:t>
            </a:r>
          </a:p>
          <a:p>
            <a:pPr marL="360000" lvl="1" indent="0">
              <a:buClrTx/>
              <a:buNone/>
            </a:pPr>
            <a:endParaRPr lang="en-CA" sz="2400" b="1" i="1" dirty="0"/>
          </a:p>
          <a:p>
            <a:pPr marL="245700" indent="-342900">
              <a:buClrTx/>
              <a:buFont typeface="Wingdings" panose="05000000000000000000" pitchFamily="2" charset="2"/>
              <a:buChar char="v"/>
            </a:pPr>
            <a:r>
              <a:rPr lang="en-CA" sz="2400" dirty="0"/>
              <a:t>Provision of hygiene supplies (soap and water or hand sanitizer)</a:t>
            </a:r>
          </a:p>
          <a:p>
            <a:pPr marL="245700" indent="-342900">
              <a:buClrTx/>
              <a:buFont typeface="Wingdings" panose="05000000000000000000" pitchFamily="2" charset="2"/>
              <a:buChar char="v"/>
            </a:pPr>
            <a:endParaRPr lang="en-CA" sz="2400" dirty="0"/>
          </a:p>
          <a:p>
            <a:pPr marL="245700" indent="-342900">
              <a:buClrTx/>
              <a:buFont typeface="Wingdings" panose="05000000000000000000" pitchFamily="2" charset="2"/>
              <a:buChar char="v"/>
            </a:pPr>
            <a:r>
              <a:rPr lang="en-CA" sz="2400" dirty="0"/>
              <a:t>Cleaning and disinfection of high-touch surfaces (shared tools, controls, handrails, doors, lunch tables)</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10</a:t>
            </a:fld>
            <a:endParaRPr lang="en-US" dirty="0"/>
          </a:p>
        </p:txBody>
      </p:sp>
    </p:spTree>
    <p:extLst>
      <p:ext uri="{BB962C8B-B14F-4D97-AF65-F5344CB8AC3E}">
        <p14:creationId xmlns:p14="http://schemas.microsoft.com/office/powerpoint/2010/main" val="51261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2 metre separation</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74055"/>
            <a:ext cx="8456734" cy="4261037"/>
          </a:xfrm>
        </p:spPr>
        <p:txBody>
          <a:bodyPr>
            <a:normAutofit fontScale="92500" lnSpcReduction="10000"/>
          </a:bodyPr>
          <a:lstStyle/>
          <a:p>
            <a:pPr marL="245700" indent="-342900">
              <a:buClrTx/>
              <a:buFont typeface="Wingdings" panose="05000000000000000000" pitchFamily="2" charset="2"/>
              <a:buChar char="v"/>
            </a:pPr>
            <a:r>
              <a:rPr lang="en-CA" sz="2400" dirty="0"/>
              <a:t>Ensure physical distancing (a 2m separation) between workers, where possible</a:t>
            </a:r>
          </a:p>
          <a:p>
            <a:pPr marL="245700" indent="-342900">
              <a:buClrTx/>
              <a:buFont typeface="Wingdings" panose="05000000000000000000" pitchFamily="2" charset="2"/>
              <a:buChar char="v"/>
            </a:pPr>
            <a:endParaRPr lang="en-CA" sz="2400" dirty="0"/>
          </a:p>
          <a:p>
            <a:pPr marL="931500" lvl="1" indent="-342900">
              <a:buClrTx/>
              <a:buFont typeface="Wingdings" panose="05000000000000000000" pitchFamily="2" charset="2"/>
              <a:buChar char="v"/>
            </a:pPr>
            <a:r>
              <a:rPr lang="en-CA" sz="2400" dirty="0"/>
              <a:t>Consider changing the work layout, work schedule or job rotation to allow distance at start and end of work and during lunch and other breaks.</a:t>
            </a:r>
          </a:p>
          <a:p>
            <a:pPr marL="931500" lvl="1" indent="-342900">
              <a:buClrTx/>
              <a:buFont typeface="Wingdings" panose="05000000000000000000" pitchFamily="2" charset="2"/>
              <a:buChar char="v"/>
            </a:pPr>
            <a:r>
              <a:rPr lang="en-CA" sz="2400" dirty="0"/>
              <a:t>Consider limiting the number of entry points and using floor markings to show where people should move and how they should distance themselves.</a:t>
            </a:r>
          </a:p>
          <a:p>
            <a:pPr marL="342900" indent="-342900">
              <a:buClrTx/>
              <a:buFont typeface="Wingdings" panose="05000000000000000000" pitchFamily="2" charset="2"/>
              <a:buChar char="v"/>
            </a:pPr>
            <a:endParaRPr lang="en-CA" sz="2400" dirty="0"/>
          </a:p>
          <a:p>
            <a:pPr marL="342900" indent="-342900">
              <a:buClrTx/>
              <a:buFont typeface="Wingdings" panose="05000000000000000000" pitchFamily="2" charset="2"/>
              <a:buChar char="v"/>
            </a:pPr>
            <a:r>
              <a:rPr lang="en-CA" sz="2400" dirty="0"/>
              <a:t>Control measures including robust screening, hand hygiene, cough/sneeze etiquette and frequent cleaning of high touch surfaces are even more important.</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11</a:t>
            </a:fld>
            <a:endParaRPr lang="en-US" dirty="0"/>
          </a:p>
        </p:txBody>
      </p:sp>
    </p:spTree>
    <p:extLst>
      <p:ext uri="{BB962C8B-B14F-4D97-AF65-F5344CB8AC3E}">
        <p14:creationId xmlns:p14="http://schemas.microsoft.com/office/powerpoint/2010/main" val="145625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Controls continued</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74055"/>
            <a:ext cx="8456734" cy="4261037"/>
          </a:xfrm>
        </p:spPr>
        <p:txBody>
          <a:bodyPr>
            <a:normAutofit fontScale="92500" lnSpcReduction="10000"/>
          </a:bodyPr>
          <a:lstStyle/>
          <a:p>
            <a:pPr marL="342900" indent="-342900">
              <a:buClrTx/>
              <a:buFont typeface="Wingdings" panose="05000000000000000000" pitchFamily="2" charset="2"/>
              <a:buChar char="v"/>
            </a:pPr>
            <a:r>
              <a:rPr lang="en-CA" sz="2400" dirty="0"/>
              <a:t>In circumstances where 2 metres cannot be maintained, the employer must implement additional controls to protect the worker. </a:t>
            </a:r>
          </a:p>
          <a:p>
            <a:pPr marL="342900" indent="-342900">
              <a:buClrTx/>
              <a:buFont typeface="Wingdings" panose="05000000000000000000" pitchFamily="2" charset="2"/>
              <a:buChar char="v"/>
            </a:pPr>
            <a:r>
              <a:rPr lang="en-CA" sz="2400" dirty="0"/>
              <a:t>In the hierarchy of controls the last line of defence is personal protective equipment (PPE). </a:t>
            </a:r>
          </a:p>
          <a:p>
            <a:pPr marL="342900" indent="-342900">
              <a:buClrTx/>
              <a:buFont typeface="Wingdings" panose="05000000000000000000" pitchFamily="2" charset="2"/>
              <a:buChar char="v"/>
            </a:pPr>
            <a:r>
              <a:rPr lang="en-CA" sz="2400" dirty="0"/>
              <a:t>If workers are required to wear PPE, workers must be trained in its use (including proper removal and disposal), care and limitations.</a:t>
            </a:r>
          </a:p>
          <a:p>
            <a:pPr marL="342900" indent="-342900">
              <a:buClrTx/>
              <a:buFont typeface="Wingdings" panose="05000000000000000000" pitchFamily="2" charset="2"/>
              <a:buChar char="v"/>
            </a:pPr>
            <a:r>
              <a:rPr lang="en-CA" sz="2400" dirty="0"/>
              <a:t>Masks used for </a:t>
            </a:r>
            <a:r>
              <a:rPr lang="en-CA" sz="2400" u="sng" dirty="0"/>
              <a:t>source control </a:t>
            </a:r>
            <a:r>
              <a:rPr lang="en-CA" sz="2400" dirty="0"/>
              <a:t>are not considered to be PPE. </a:t>
            </a:r>
          </a:p>
          <a:p>
            <a:pPr marL="342900" indent="-342900">
              <a:buClrTx/>
              <a:buFont typeface="Wingdings" panose="05000000000000000000" pitchFamily="2" charset="2"/>
              <a:buChar char="v"/>
            </a:pPr>
            <a:r>
              <a:rPr lang="en-CA" sz="2400" dirty="0"/>
              <a:t>Employers may wish to consider implementing masks for source control as part of the suite of controls in place to control COVID-19.</a:t>
            </a:r>
          </a:p>
          <a:p>
            <a:pPr marL="342900" indent="-342900">
              <a:buClrTx/>
              <a:buFont typeface="Wingdings" panose="05000000000000000000" pitchFamily="2" charset="2"/>
              <a:buChar char="v"/>
            </a:pPr>
            <a:r>
              <a:rPr lang="en-CA" sz="2400" dirty="0"/>
              <a:t>For guidance on source control masking refer to </a:t>
            </a:r>
            <a:r>
              <a:rPr lang="en-CA" sz="2400" dirty="0">
                <a:solidFill>
                  <a:srgbClr val="FF0000"/>
                </a:solidFill>
                <a:hlinkClick r:id="rId2"/>
              </a:rPr>
              <a:t>Public Health Ontario- Masking for Source Control of COVID-19 Considerations for Workers in Non-Healthcare Settings</a:t>
            </a:r>
            <a:endParaRPr lang="en-CA" sz="2400" dirty="0">
              <a:solidFill>
                <a:srgbClr val="FF0000"/>
              </a:solidFill>
            </a:endParaRPr>
          </a:p>
          <a:p>
            <a:pPr marL="342900" indent="-342900">
              <a:buClrTx/>
              <a:buFont typeface="Wingdings" panose="05000000000000000000" pitchFamily="2" charset="2"/>
              <a:buChar char="v"/>
            </a:pPr>
            <a:endParaRPr lang="en-CA" sz="2400" dirty="0">
              <a:solidFill>
                <a:srgbClr val="FF0000"/>
              </a:solidFill>
            </a:endParaRP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12</a:t>
            </a:fld>
            <a:endParaRPr lang="en-US" dirty="0"/>
          </a:p>
        </p:txBody>
      </p:sp>
    </p:spTree>
    <p:extLst>
      <p:ext uri="{BB962C8B-B14F-4D97-AF65-F5344CB8AC3E}">
        <p14:creationId xmlns:p14="http://schemas.microsoft.com/office/powerpoint/2010/main" val="87530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What if a worker tests positive for COVID19?</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2759612" y="1426225"/>
            <a:ext cx="5903234" cy="3202045"/>
          </a:xfrm>
        </p:spPr>
        <p:txBody>
          <a:bodyPr>
            <a:normAutofit fontScale="92500" lnSpcReduction="10000"/>
          </a:bodyPr>
          <a:lstStyle/>
          <a:p>
            <a:pPr lvl="0">
              <a:lnSpc>
                <a:spcPct val="110000"/>
              </a:lnSpc>
            </a:pPr>
            <a:r>
              <a:rPr lang="en-CA" sz="2400" dirty="0"/>
              <a:t>Under the Occupational Health and Safety Act (OHSA), [subsection 52(2)], if an employer is advised that a worker has an occupational illness </a:t>
            </a:r>
            <a:r>
              <a:rPr lang="en-CA" sz="2400" b="1" dirty="0"/>
              <a:t>due to an exposure at the workplace</a:t>
            </a:r>
            <a:r>
              <a:rPr lang="en-CA" sz="2400" dirty="0"/>
              <a:t> or that a claim has been filed with the Workplace Safety and Insurance Board (WSIB), the employer is required to notify the ministry in writing within four days.  </a:t>
            </a:r>
            <a:r>
              <a:rPr lang="en-CA" sz="2400" i="1" dirty="0">
                <a:solidFill>
                  <a:srgbClr val="006957"/>
                </a:solidFill>
              </a:rPr>
              <a:t>Refer to the Industrial Regulation section 5 for the details of what to report.</a:t>
            </a:r>
          </a:p>
          <a:p>
            <a:pPr lvl="0">
              <a:lnSpc>
                <a:spcPct val="110000"/>
              </a:lnSpc>
            </a:pPr>
            <a:endParaRPr lang="en-CA" sz="2400" dirty="0"/>
          </a:p>
          <a:p>
            <a:pPr lvl="0">
              <a:lnSpc>
                <a:spcPct val="110000"/>
              </a:lnSpc>
            </a:pPr>
            <a:endParaRPr lang="en-CA" sz="2400" dirty="0"/>
          </a:p>
          <a:p>
            <a:pPr lvl="0">
              <a:lnSpc>
                <a:spcPct val="110000"/>
              </a:lnSpc>
            </a:pPr>
            <a:endParaRPr lang="en-CA" sz="2400" dirty="0"/>
          </a:p>
          <a:p>
            <a:pPr lvl="0">
              <a:lnSpc>
                <a:spcPct val="110000"/>
              </a:lnSpc>
            </a:pPr>
            <a:endParaRPr lang="en-CA" sz="2400" dirty="0"/>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13</a:t>
            </a:fld>
            <a:endParaRPr lang="en-US" dirty="0"/>
          </a:p>
        </p:txBody>
      </p:sp>
      <p:pic>
        <p:nvPicPr>
          <p:cNvPr id="7" name="Picture 2" descr="Image result for 2017 ohsa ontario">
            <a:extLst>
              <a:ext uri="{FF2B5EF4-FFF2-40B4-BE49-F238E27FC236}">
                <a16:creationId xmlns:a16="http://schemas.microsoft.com/office/drawing/2014/main" id="{805821B2-7350-4F7D-8E85-B271E0EFF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0017">
            <a:off x="673702" y="1763066"/>
            <a:ext cx="1428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A183479-3E14-4A0A-BDA5-BD622995FE82}"/>
              </a:ext>
            </a:extLst>
          </p:cNvPr>
          <p:cNvSpPr/>
          <p:nvPr/>
        </p:nvSpPr>
        <p:spPr>
          <a:xfrm>
            <a:off x="604695" y="4837066"/>
            <a:ext cx="8058151" cy="1439536"/>
          </a:xfrm>
          <a:prstGeom prst="roundRect">
            <a:avLst/>
          </a:prstGeom>
          <a:gradFill>
            <a:gsLst>
              <a:gs pos="0">
                <a:srgbClr val="009999">
                  <a:tint val="66000"/>
                  <a:satMod val="160000"/>
                </a:srgbClr>
              </a:gs>
              <a:gs pos="50000">
                <a:srgbClr val="009999">
                  <a:tint val="44500"/>
                  <a:satMod val="160000"/>
                </a:srgbClr>
              </a:gs>
              <a:gs pos="100000">
                <a:srgbClr val="009999">
                  <a:tint val="23500"/>
                  <a:satMod val="160000"/>
                </a:srgbClr>
              </a:gs>
            </a:gsLst>
            <a:lin ang="16200000" scaled="1"/>
          </a:gra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r>
              <a:rPr lang="en-CA" dirty="0">
                <a:solidFill>
                  <a:schemeClr val="tx1"/>
                </a:solidFill>
                <a:latin typeface="Arial" panose="020B0604020202020204" pitchFamily="34" charset="0"/>
                <a:cs typeface="Arial" panose="020B0604020202020204" pitchFamily="34" charset="0"/>
              </a:rPr>
              <a:t>If you have questions or would like to report a critical injury, fatality or report an occupational illness, please call:</a:t>
            </a:r>
          </a:p>
          <a:p>
            <a:pPr lvl="0" algn="ctr">
              <a:lnSpc>
                <a:spcPct val="100000"/>
              </a:lnSpc>
              <a:spcBef>
                <a:spcPts val="0"/>
              </a:spcBef>
            </a:pPr>
            <a:r>
              <a:rPr lang="en-CA" b="1" dirty="0">
                <a:solidFill>
                  <a:srgbClr val="009999"/>
                </a:solidFill>
                <a:latin typeface="Arial" panose="020B0604020202020204" pitchFamily="34" charset="0"/>
                <a:cs typeface="Arial" panose="020B0604020202020204" pitchFamily="34" charset="0"/>
              </a:rPr>
              <a:t>Occupational Health and Safety Contact Centre</a:t>
            </a:r>
          </a:p>
          <a:p>
            <a:pPr lvl="0" algn="ctr">
              <a:lnSpc>
                <a:spcPct val="100000"/>
              </a:lnSpc>
              <a:spcBef>
                <a:spcPts val="0"/>
              </a:spcBef>
            </a:pPr>
            <a:r>
              <a:rPr lang="en-CA" b="1" dirty="0">
                <a:solidFill>
                  <a:schemeClr val="tx1"/>
                </a:solidFill>
                <a:latin typeface="Arial" panose="020B0604020202020204" pitchFamily="34" charset="0"/>
                <a:cs typeface="Arial" panose="020B0604020202020204" pitchFamily="34" charset="0"/>
              </a:rPr>
              <a:t>1-877-202-0008</a:t>
            </a:r>
          </a:p>
        </p:txBody>
      </p:sp>
    </p:spTree>
    <p:extLst>
      <p:ext uri="{BB962C8B-B14F-4D97-AF65-F5344CB8AC3E}">
        <p14:creationId xmlns:p14="http://schemas.microsoft.com/office/powerpoint/2010/main" val="155095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Heat Stress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401417"/>
            <a:ext cx="8456734" cy="4654657"/>
          </a:xfrm>
        </p:spPr>
        <p:txBody>
          <a:bodyPr>
            <a:normAutofit/>
          </a:bodyPr>
          <a:lstStyle/>
          <a:p>
            <a:r>
              <a:rPr lang="en-US" dirty="0"/>
              <a:t>When implementing controls to address potential exposure to COVID-19 it is important to ensure that no new hazards are introduced. </a:t>
            </a:r>
          </a:p>
          <a:p>
            <a:endParaRPr lang="en-US" dirty="0"/>
          </a:p>
          <a:p>
            <a:r>
              <a:rPr lang="en-US" dirty="0"/>
              <a:t>Employers also have a duty to take all reasonable precautions to protect workers from the risk of heat stress.  </a:t>
            </a:r>
          </a:p>
          <a:p>
            <a:endParaRPr lang="en-US" dirty="0"/>
          </a:p>
          <a:p>
            <a:r>
              <a:rPr lang="en-CA" dirty="0"/>
              <a:t>For factories there are additional requirements regarding ventilation and temperature under section 128 and 129 of the </a:t>
            </a:r>
            <a:r>
              <a:rPr lang="en-CA" u="sng" dirty="0">
                <a:hlinkClick r:id="rId2">
                  <a:extLst>
                    <a:ext uri="{A12FA001-AC4F-418D-AE19-62706E023703}">
                      <ahyp:hlinkClr xmlns:ahyp="http://schemas.microsoft.com/office/drawing/2018/hyperlinkcolor" val="tx"/>
                    </a:ext>
                  </a:extLst>
                </a:hlinkClick>
              </a:rPr>
              <a:t>Industrial Establishment Regulation</a:t>
            </a:r>
            <a:r>
              <a:rPr lang="en-CA" dirty="0"/>
              <a:t>.  </a:t>
            </a:r>
          </a:p>
          <a:p>
            <a:endParaRPr lang="en-CA" dirty="0"/>
          </a:p>
          <a:p>
            <a:r>
              <a:rPr lang="en-US" dirty="0"/>
              <a:t>The employer, in consultation with the joint health and safety committee may wish to refer to the Ministry’s guidance on heat stress available at: </a:t>
            </a:r>
            <a:r>
              <a:rPr lang="en-CA" u="sng" dirty="0">
                <a:hlinkClick r:id="rId3">
                  <a:extLst>
                    <a:ext uri="{A12FA001-AC4F-418D-AE19-62706E023703}">
                      <ahyp:hlinkClr xmlns:ahyp="http://schemas.microsoft.com/office/drawing/2018/hyperlinkcolor" val="tx"/>
                    </a:ext>
                  </a:extLst>
                </a:hlinkClick>
              </a:rPr>
              <a:t>https://www.ontario.ca/page/managing-heat-stress-work</a:t>
            </a:r>
            <a:r>
              <a:rPr lang="en-CA" dirty="0"/>
              <a:t> when implementing a heat stress program.</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14</a:t>
            </a:fld>
            <a:endParaRPr lang="en-US" dirty="0"/>
          </a:p>
        </p:txBody>
      </p:sp>
    </p:spTree>
    <p:extLst>
      <p:ext uri="{BB962C8B-B14F-4D97-AF65-F5344CB8AC3E}">
        <p14:creationId xmlns:p14="http://schemas.microsoft.com/office/powerpoint/2010/main" val="46818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Internal Responsibility System (IRS)</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15</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June 16, 2020</a:t>
            </a:fld>
            <a:endParaRPr lang="en-US" dirty="0"/>
          </a:p>
        </p:txBody>
      </p:sp>
      <p:sp>
        <p:nvSpPr>
          <p:cNvPr id="3" name="Rectangle 1">
            <a:extLst>
              <a:ext uri="{FF2B5EF4-FFF2-40B4-BE49-F238E27FC236}">
                <a16:creationId xmlns:a16="http://schemas.microsoft.com/office/drawing/2014/main" id="{4FE2E68C-6E81-4821-96F5-76259A12002F}"/>
              </a:ext>
            </a:extLst>
          </p:cNvPr>
          <p:cNvSpPr>
            <a:spLocks noChangeArrowheads="1"/>
          </p:cNvSpPr>
          <p:nvPr/>
        </p:nvSpPr>
        <p:spPr bwMode="auto">
          <a:xfrm>
            <a:off x="332748" y="1632114"/>
            <a:ext cx="811478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OHSA makes it clear that employers have the greatest responsibilities with respect to health and safety in the workplace.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However, all parties have a responsibility for promoting health and safety in the workplace and to help the workplace be in compliance with the OHSA.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2" name="Content Placeholder 4">
            <a:extLst>
              <a:ext uri="{FF2B5EF4-FFF2-40B4-BE49-F238E27FC236}">
                <a16:creationId xmlns:a16="http://schemas.microsoft.com/office/drawing/2014/main" id="{96E80F37-D9D4-4DD9-9A6B-FD6CCEABBD6B}"/>
              </a:ext>
            </a:extLst>
          </p:cNvPr>
          <p:cNvSpPr txBox="1">
            <a:spLocks/>
          </p:cNvSpPr>
          <p:nvPr/>
        </p:nvSpPr>
        <p:spPr>
          <a:xfrm>
            <a:off x="347295" y="3765137"/>
            <a:ext cx="8143874" cy="1460749"/>
          </a:xfrm>
          <a:prstGeom prst="roundRect">
            <a:avLst/>
          </a:prstGeom>
          <a:solidFill>
            <a:srgbClr val="009999"/>
          </a:solidFill>
          <a:ln>
            <a:solidFill>
              <a:schemeClr val="tx1">
                <a:lumMod val="95000"/>
                <a:lumOff val="5000"/>
              </a:schemeClr>
            </a:solidFill>
          </a:ln>
          <a:effectLst>
            <a:outerShdw blurRad="40000" dist="23000" dir="5400000" rotWithShape="0">
              <a:srgbClr val="000000">
                <a:alpha val="35000"/>
              </a:srgbClr>
            </a:outerShdw>
            <a:reflection blurRad="6350" stA="50000" endA="300" endPos="55000" dir="5400000" sy="-100000" algn="bl" rotWithShape="0"/>
          </a:effectLst>
          <a:sp3d>
            <a:bevelT w="63500" h="25400" prst="relaxedInset"/>
          </a:sp3d>
        </p:spPr>
        <p:style>
          <a:lnRef idx="0">
            <a:schemeClr val="accent5"/>
          </a:lnRef>
          <a:fillRef idx="3">
            <a:schemeClr val="accent5"/>
          </a:fillRef>
          <a:effectRef idx="3">
            <a:schemeClr val="accent5"/>
          </a:effectRef>
          <a:fontRef idx="minor">
            <a:schemeClr val="lt1"/>
          </a:fontRef>
        </p:style>
        <p:txBody>
          <a:bodyPr anchor="ctr"/>
          <a:lstStyle>
            <a:lvl1pPr marL="228600" indent="-228600" algn="l" defTabSz="457200" rtl="0" eaLnBrk="1" latinLnBrk="0" hangingPunct="1">
              <a:spcBef>
                <a:spcPct val="20000"/>
              </a:spcBef>
              <a:buFont typeface="Arial"/>
              <a:buChar char="•"/>
              <a:defRPr sz="2500" kern="1200">
                <a:solidFill>
                  <a:schemeClr val="lt1"/>
                </a:solidFill>
                <a:latin typeface="+mn-lt"/>
                <a:ea typeface="+mn-ea"/>
                <a:cs typeface="+mn-cs"/>
              </a:defRPr>
            </a:lvl1pPr>
            <a:lvl2pPr marL="457200" indent="-228600" algn="l" defTabSz="457200" rtl="0" eaLnBrk="1" latinLnBrk="0" hangingPunct="1">
              <a:spcBef>
                <a:spcPts val="672"/>
              </a:spcBef>
              <a:buFont typeface="Arial"/>
              <a:buChar char="–"/>
              <a:defRPr sz="2100" kern="1200" baseline="0">
                <a:solidFill>
                  <a:schemeClr val="lt1"/>
                </a:solidFill>
                <a:latin typeface="+mn-lt"/>
                <a:ea typeface="+mn-ea"/>
                <a:cs typeface="+mn-cs"/>
              </a:defRPr>
            </a:lvl2pPr>
            <a:lvl3pPr marL="685800" indent="-228600" algn="l" defTabSz="457200" rtl="0" eaLnBrk="1" latinLnBrk="0" hangingPunct="1">
              <a:spcBef>
                <a:spcPts val="600"/>
              </a:spcBef>
              <a:buFont typeface="Arial"/>
              <a:buChar char="•"/>
              <a:defRPr sz="1800" kern="1200" baseline="0">
                <a:solidFill>
                  <a:schemeClr val="lt1"/>
                </a:solidFill>
                <a:latin typeface="+mn-lt"/>
                <a:ea typeface="+mn-ea"/>
                <a:cs typeface="+mn-cs"/>
              </a:defRPr>
            </a:lvl3pPr>
            <a:lvl4pPr marL="914400" indent="-228600" algn="l" defTabSz="457200" rtl="0" eaLnBrk="1" latinLnBrk="0" hangingPunct="1">
              <a:spcBef>
                <a:spcPts val="48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spcBef>
                <a:spcPts val="0"/>
              </a:spcBef>
              <a:buNone/>
              <a:tabLst>
                <a:tab pos="7146925" algn="ctr"/>
                <a:tab pos="7259638" algn="dec"/>
              </a:tabLst>
              <a:defRPr/>
            </a:pPr>
            <a:r>
              <a:rPr lang="en-CA" sz="2000" dirty="0">
                <a:latin typeface="Arial" panose="020B0604020202020204" pitchFamily="34" charset="0"/>
                <a:cs typeface="Arial" panose="020B0604020202020204" pitchFamily="34" charset="0"/>
              </a:rPr>
              <a:t>The respective roles and responsibilities for all workplace parties are detailed in the OHSA. This is the basis for the </a:t>
            </a:r>
          </a:p>
          <a:p>
            <a:pPr marL="0" indent="0">
              <a:spcBef>
                <a:spcPts val="0"/>
              </a:spcBef>
              <a:buNone/>
              <a:tabLst>
                <a:tab pos="7146925" algn="ctr"/>
                <a:tab pos="7259638" algn="dec"/>
              </a:tabLst>
              <a:defRPr/>
            </a:pPr>
            <a:r>
              <a:rPr lang="en-CA" sz="2000" b="1" u="sng" dirty="0">
                <a:latin typeface="Arial" panose="020B0604020202020204" pitchFamily="34" charset="0"/>
                <a:cs typeface="Arial" panose="020B0604020202020204" pitchFamily="34" charset="0"/>
              </a:rPr>
              <a:t>Internal Responsibility System (IRS).</a:t>
            </a:r>
          </a:p>
        </p:txBody>
      </p:sp>
    </p:spTree>
    <p:extLst>
      <p:ext uri="{BB962C8B-B14F-4D97-AF65-F5344CB8AC3E}">
        <p14:creationId xmlns:p14="http://schemas.microsoft.com/office/powerpoint/2010/main" val="52439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3632" y="774682"/>
            <a:ext cx="8456735" cy="523220"/>
          </a:xfrm>
        </p:spPr>
        <p:txBody>
          <a:bodyPr>
            <a:noAutofit/>
          </a:bodyPr>
          <a:lstStyle/>
          <a:p>
            <a:r>
              <a:rPr lang="en-CA" dirty="0">
                <a:solidFill>
                  <a:srgbClr val="006957"/>
                </a:solidFill>
              </a:rPr>
              <a:t>Employer responsibilities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52203"/>
            <a:ext cx="8629064" cy="4724399"/>
          </a:xfrm>
        </p:spPr>
        <p:txBody>
          <a:bodyPr>
            <a:noAutofit/>
          </a:bodyPr>
          <a:lstStyle/>
          <a:p>
            <a:r>
              <a:rPr lang="en-CA" sz="2200" dirty="0"/>
              <a:t>Employers have obligations under the Occupational Health and Safety Act (OHSA) and its regulations to protect workers from hazards in the workplace, including infectious diseases. </a:t>
            </a:r>
          </a:p>
          <a:p>
            <a:pPr marL="342900" indent="-342900">
              <a:buClrTx/>
              <a:buFont typeface="Wingdings" panose="05000000000000000000" pitchFamily="2" charset="2"/>
              <a:buChar char="v"/>
            </a:pPr>
            <a:r>
              <a:rPr lang="en-CA" sz="2200" dirty="0"/>
              <a:t>Under OHSA Employers must: </a:t>
            </a:r>
          </a:p>
          <a:p>
            <a:pPr lvl="1">
              <a:buClrTx/>
              <a:buFont typeface="Wingdings" panose="05000000000000000000" pitchFamily="2" charset="2"/>
              <a:buChar char="§"/>
            </a:pPr>
            <a:r>
              <a:rPr lang="en-CA" sz="2200" dirty="0"/>
              <a:t>Ensure workers know about hazards and dangers by providing information, instruction and supervision on how to work safely </a:t>
            </a:r>
          </a:p>
          <a:p>
            <a:pPr lvl="1">
              <a:buClrTx/>
              <a:buFont typeface="Wingdings" panose="05000000000000000000" pitchFamily="2" charset="2"/>
              <a:buChar char="§"/>
            </a:pPr>
            <a:r>
              <a:rPr lang="en-CA" sz="2200" dirty="0"/>
              <a:t>Ensure supervisors know what is required to protect workers’ health and safety on the job </a:t>
            </a:r>
          </a:p>
          <a:p>
            <a:pPr lvl="1">
              <a:buClrTx/>
              <a:buFont typeface="Wingdings" panose="05000000000000000000" pitchFamily="2" charset="2"/>
              <a:buChar char="§"/>
            </a:pPr>
            <a:r>
              <a:rPr lang="en-CA" sz="2200" dirty="0"/>
              <a:t>Create workplace health and safety policies and procedures </a:t>
            </a:r>
          </a:p>
          <a:p>
            <a:pPr lvl="1">
              <a:buClrTx/>
              <a:buFont typeface="Wingdings" panose="05000000000000000000" pitchFamily="2" charset="2"/>
              <a:buChar char="§"/>
            </a:pPr>
            <a:r>
              <a:rPr lang="en-CA" sz="2200" dirty="0"/>
              <a:t>Ensure everyone follows the law and the workplace health and safety policies and procedures </a:t>
            </a:r>
          </a:p>
          <a:p>
            <a:pPr lvl="1">
              <a:buClrTx/>
              <a:buFont typeface="Wingdings" panose="05000000000000000000" pitchFamily="2" charset="2"/>
              <a:buChar char="§"/>
            </a:pPr>
            <a:r>
              <a:rPr lang="en-CA" sz="2200" dirty="0"/>
              <a:t>Ensure workers wear and use the right protective equipment; and, </a:t>
            </a:r>
          </a:p>
          <a:p>
            <a:pPr lvl="1">
              <a:buClrTx/>
              <a:buFont typeface="Wingdings" panose="05000000000000000000" pitchFamily="2" charset="2"/>
              <a:buChar char="§"/>
            </a:pPr>
            <a:r>
              <a:rPr lang="en-CA" sz="2200" b="1" dirty="0"/>
              <a:t>Do everything reasonable in the circumstances to protect workers </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16</a:t>
            </a:fld>
            <a:endParaRPr lang="en-US" dirty="0"/>
          </a:p>
        </p:txBody>
      </p:sp>
    </p:spTree>
    <p:extLst>
      <p:ext uri="{BB962C8B-B14F-4D97-AF65-F5344CB8AC3E}">
        <p14:creationId xmlns:p14="http://schemas.microsoft.com/office/powerpoint/2010/main" val="18756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3632" y="774682"/>
            <a:ext cx="8456735" cy="523220"/>
          </a:xfrm>
        </p:spPr>
        <p:txBody>
          <a:bodyPr>
            <a:noAutofit/>
          </a:bodyPr>
          <a:lstStyle/>
          <a:p>
            <a:r>
              <a:rPr lang="en-CA" dirty="0">
                <a:solidFill>
                  <a:srgbClr val="006957"/>
                </a:solidFill>
              </a:rPr>
              <a:t>Worker rights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52204"/>
            <a:ext cx="8629064" cy="4918934"/>
          </a:xfrm>
        </p:spPr>
        <p:txBody>
          <a:bodyPr>
            <a:noAutofit/>
          </a:bodyPr>
          <a:lstStyle/>
          <a:p>
            <a:r>
              <a:rPr lang="en-CA" sz="2200" dirty="0"/>
              <a:t>The OHSA gives workers three important rights:</a:t>
            </a:r>
          </a:p>
          <a:p>
            <a:pPr marL="457200" indent="-457200">
              <a:buClr>
                <a:schemeClr val="tx2"/>
              </a:buClr>
              <a:buFont typeface="+mj-lt"/>
              <a:buAutoNum type="arabicPeriod"/>
            </a:pPr>
            <a:r>
              <a:rPr lang="en-CA" sz="2200" dirty="0"/>
              <a:t>The right to know about hazards in their work and get information, supervision and instruction to protect their health and safety on the job.</a:t>
            </a:r>
          </a:p>
          <a:p>
            <a:pPr marL="457200" indent="-457200">
              <a:buClr>
                <a:schemeClr val="tx2"/>
              </a:buClr>
              <a:buFont typeface="+mj-lt"/>
              <a:buAutoNum type="arabicPeriod"/>
            </a:pPr>
            <a:r>
              <a:rPr lang="en-CA" sz="2200" dirty="0"/>
              <a:t>The right to participate in identifying and solving workplace health and safety problems either through a health and safety representative or a worker member of a joint health and safety committee.</a:t>
            </a:r>
          </a:p>
          <a:p>
            <a:pPr marL="457200" indent="-457200">
              <a:buClr>
                <a:schemeClr val="tx2"/>
              </a:buClr>
              <a:buFont typeface="+mj-lt"/>
              <a:buAutoNum type="arabicPeriod"/>
            </a:pPr>
            <a:r>
              <a:rPr lang="en-CA" sz="2200" dirty="0"/>
              <a:t>The right to refuse work that they believe is dangerous to their health and safety or that of any other worker in the workplace.</a:t>
            </a:r>
          </a:p>
          <a:p>
            <a:r>
              <a:rPr lang="en-CA" sz="2200" dirty="0"/>
              <a:t>Workers should raise any concerns to their:</a:t>
            </a:r>
          </a:p>
          <a:p>
            <a:pPr marL="342900" indent="-342900">
              <a:spcBef>
                <a:spcPts val="600"/>
              </a:spcBef>
              <a:buFont typeface="Arial" panose="020B0604020202020204" pitchFamily="34" charset="0"/>
              <a:buChar char="•"/>
            </a:pPr>
            <a:r>
              <a:rPr lang="en-CA" sz="2200" dirty="0"/>
              <a:t>supervisor</a:t>
            </a:r>
          </a:p>
          <a:p>
            <a:pPr marL="342900" indent="-342900">
              <a:spcBef>
                <a:spcPts val="600"/>
              </a:spcBef>
              <a:buFont typeface="Arial" panose="020B0604020202020204" pitchFamily="34" charset="0"/>
              <a:buChar char="•"/>
            </a:pPr>
            <a:r>
              <a:rPr lang="en-CA" sz="2200" dirty="0"/>
              <a:t>joint health and safety committee</a:t>
            </a:r>
          </a:p>
          <a:p>
            <a:pPr marL="342900" indent="-342900">
              <a:spcBef>
                <a:spcPts val="600"/>
              </a:spcBef>
              <a:buFont typeface="Arial" panose="020B0604020202020204" pitchFamily="34" charset="0"/>
              <a:buChar char="•"/>
            </a:pPr>
            <a:r>
              <a:rPr lang="en-CA" sz="2200" dirty="0"/>
              <a:t>health and safety representative</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17</a:t>
            </a:fld>
            <a:endParaRPr lang="en-US" dirty="0"/>
          </a:p>
        </p:txBody>
      </p:sp>
    </p:spTree>
    <p:extLst>
      <p:ext uri="{BB962C8B-B14F-4D97-AF65-F5344CB8AC3E}">
        <p14:creationId xmlns:p14="http://schemas.microsoft.com/office/powerpoint/2010/main" val="163390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3632" y="774682"/>
            <a:ext cx="8456735" cy="523220"/>
          </a:xfrm>
        </p:spPr>
        <p:txBody>
          <a:bodyPr>
            <a:noAutofit/>
          </a:bodyPr>
          <a:lstStyle/>
          <a:p>
            <a:r>
              <a:rPr lang="en-CA" dirty="0">
                <a:solidFill>
                  <a:srgbClr val="006957"/>
                </a:solidFill>
              </a:rPr>
              <a:t>Worker responsibilities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52203"/>
            <a:ext cx="8629064" cy="4724399"/>
          </a:xfrm>
        </p:spPr>
        <p:txBody>
          <a:bodyPr>
            <a:noAutofit/>
          </a:bodyPr>
          <a:lstStyle/>
          <a:p>
            <a:pPr marL="342900" indent="-342900">
              <a:buClrTx/>
              <a:buFont typeface="Wingdings" panose="05000000000000000000" pitchFamily="2" charset="2"/>
              <a:buChar char="v"/>
            </a:pPr>
            <a:r>
              <a:rPr lang="en-CA" sz="2200" dirty="0"/>
              <a:t>Under OHSA, worker responsibilities include: </a:t>
            </a:r>
          </a:p>
          <a:p>
            <a:pPr marL="1028700" lvl="1" indent="-342900">
              <a:buClrTx/>
              <a:buFont typeface="Wingdings" panose="05000000000000000000" pitchFamily="2" charset="2"/>
              <a:buChar char="v"/>
            </a:pPr>
            <a:r>
              <a:rPr lang="en-CA" sz="2200" dirty="0"/>
              <a:t>reporting hazards in the workplace</a:t>
            </a:r>
          </a:p>
          <a:p>
            <a:pPr marL="1028700" lvl="1" indent="-342900">
              <a:buClrTx/>
              <a:buFont typeface="Wingdings" panose="05000000000000000000" pitchFamily="2" charset="2"/>
              <a:buChar char="v"/>
            </a:pPr>
            <a:r>
              <a:rPr lang="en-CA" sz="2200" dirty="0"/>
              <a:t>working safely and following safe work practices</a:t>
            </a:r>
          </a:p>
          <a:p>
            <a:pPr marL="1028700" lvl="1" indent="-342900">
              <a:buClrTx/>
              <a:buFont typeface="Wingdings" panose="05000000000000000000" pitchFamily="2" charset="2"/>
              <a:buChar char="v"/>
            </a:pPr>
            <a:r>
              <a:rPr lang="en-CA" sz="2200" dirty="0"/>
              <a:t>using the required personal </a:t>
            </a:r>
            <a:r>
              <a:rPr lang="en-CA" sz="2200"/>
              <a:t>protective equipment</a:t>
            </a:r>
            <a:endParaRPr lang="en-CA" sz="2200" dirty="0"/>
          </a:p>
          <a:p>
            <a:pPr marL="1028700" lvl="1" indent="-342900">
              <a:buClrTx/>
              <a:buFont typeface="Wingdings" panose="05000000000000000000" pitchFamily="2" charset="2"/>
              <a:buChar char="v"/>
            </a:pPr>
            <a:r>
              <a:rPr lang="en-CA" sz="2200" dirty="0"/>
              <a:t>participating in health and safety programs established for the workplace</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18</a:t>
            </a:fld>
            <a:endParaRPr lang="en-US" dirty="0"/>
          </a:p>
        </p:txBody>
      </p:sp>
    </p:spTree>
    <p:extLst>
      <p:ext uri="{BB962C8B-B14F-4D97-AF65-F5344CB8AC3E}">
        <p14:creationId xmlns:p14="http://schemas.microsoft.com/office/powerpoint/2010/main" val="275030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774682"/>
            <a:ext cx="8456735" cy="523220"/>
          </a:xfrm>
        </p:spPr>
        <p:txBody>
          <a:bodyPr>
            <a:noAutofit/>
          </a:bodyPr>
          <a:lstStyle/>
          <a:p>
            <a:r>
              <a:rPr lang="en-CA" dirty="0">
                <a:solidFill>
                  <a:srgbClr val="006957"/>
                </a:solidFill>
              </a:rPr>
              <a:t>Protecting against COVID-19</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297902"/>
            <a:ext cx="8456734" cy="4978699"/>
          </a:xfrm>
        </p:spPr>
        <p:txBody>
          <a:bodyPr>
            <a:noAutofit/>
          </a:bodyPr>
          <a:lstStyle/>
          <a:p>
            <a:pPr>
              <a:lnSpc>
                <a:spcPct val="100000"/>
              </a:lnSpc>
              <a:spcBef>
                <a:spcPts val="0"/>
              </a:spcBef>
              <a:spcAft>
                <a:spcPts val="1200"/>
              </a:spcAft>
              <a:buClrTx/>
            </a:pPr>
            <a:r>
              <a:rPr lang="en-CA" sz="2100" dirty="0"/>
              <a:t>When determining reasonable precautions for the protection of workers during the pandemic, employers should follow the guidance provided by Public Health Ontario and the </a:t>
            </a:r>
            <a:r>
              <a:rPr lang="en-CA" sz="2100" u="sng" dirty="0">
                <a:hlinkClick r:id="rId2"/>
              </a:rPr>
              <a:t>Ministry of Health</a:t>
            </a:r>
            <a:r>
              <a:rPr lang="en-CA" sz="2100" dirty="0"/>
              <a:t>. This includes encouraging workers to:</a:t>
            </a:r>
          </a:p>
          <a:p>
            <a:pPr marL="342900" indent="-342900">
              <a:lnSpc>
                <a:spcPct val="100000"/>
              </a:lnSpc>
              <a:spcBef>
                <a:spcPts val="0"/>
              </a:spcBef>
              <a:buClrTx/>
              <a:buFont typeface="Wingdings" panose="05000000000000000000" pitchFamily="2" charset="2"/>
              <a:buChar char="v"/>
            </a:pPr>
            <a:r>
              <a:rPr lang="en-CA" sz="2100" dirty="0"/>
              <a:t>wash hands often with soap and water or alcohol-based hand sanitizer</a:t>
            </a:r>
          </a:p>
          <a:p>
            <a:pPr marL="342900" indent="-342900">
              <a:lnSpc>
                <a:spcPct val="100000"/>
              </a:lnSpc>
              <a:spcBef>
                <a:spcPts val="0"/>
              </a:spcBef>
              <a:buClrTx/>
              <a:buFont typeface="Wingdings" panose="05000000000000000000" pitchFamily="2" charset="2"/>
              <a:buChar char="v"/>
            </a:pPr>
            <a:r>
              <a:rPr lang="en-CA" sz="2100" dirty="0"/>
              <a:t>sneeze and cough into sleeve</a:t>
            </a:r>
          </a:p>
          <a:p>
            <a:pPr marL="342900" indent="-342900">
              <a:lnSpc>
                <a:spcPct val="100000"/>
              </a:lnSpc>
              <a:spcBef>
                <a:spcPts val="0"/>
              </a:spcBef>
              <a:buClrTx/>
              <a:buFont typeface="Wingdings" panose="05000000000000000000" pitchFamily="2" charset="2"/>
              <a:buChar char="v"/>
            </a:pPr>
            <a:r>
              <a:rPr lang="en-CA" sz="2100" dirty="0"/>
              <a:t>if a tissue is used, discard immediately and wash hands afterward</a:t>
            </a:r>
          </a:p>
          <a:p>
            <a:pPr marL="342900" indent="-342900">
              <a:lnSpc>
                <a:spcPct val="100000"/>
              </a:lnSpc>
              <a:spcBef>
                <a:spcPts val="0"/>
              </a:spcBef>
              <a:buClrTx/>
              <a:buFont typeface="Wingdings" panose="05000000000000000000" pitchFamily="2" charset="2"/>
              <a:buChar char="v"/>
            </a:pPr>
            <a:r>
              <a:rPr lang="en-CA" sz="2100" dirty="0"/>
              <a:t>avoid touching eyes, nose or mouth</a:t>
            </a:r>
          </a:p>
          <a:p>
            <a:pPr marL="342900" indent="-342900">
              <a:lnSpc>
                <a:spcPct val="100000"/>
              </a:lnSpc>
              <a:spcBef>
                <a:spcPts val="0"/>
              </a:spcBef>
              <a:buClrTx/>
              <a:buFont typeface="Wingdings" panose="05000000000000000000" pitchFamily="2" charset="2"/>
              <a:buChar char="v"/>
            </a:pPr>
            <a:r>
              <a:rPr lang="en-CA" sz="2100" dirty="0"/>
              <a:t>avoid contact with people who are sick</a:t>
            </a:r>
          </a:p>
          <a:p>
            <a:pPr marL="342900" indent="-342900">
              <a:lnSpc>
                <a:spcPct val="100000"/>
              </a:lnSpc>
              <a:spcBef>
                <a:spcPts val="0"/>
              </a:spcBef>
              <a:buClrTx/>
              <a:buFont typeface="Wingdings" panose="05000000000000000000" pitchFamily="2" charset="2"/>
              <a:buChar char="v"/>
            </a:pPr>
            <a:r>
              <a:rPr lang="en-CA" sz="2100" dirty="0"/>
              <a:t>avoid high-touch areas, where possible, or ensure hands are cleaned afterward</a:t>
            </a:r>
          </a:p>
          <a:p>
            <a:pPr marL="342900" indent="-342900">
              <a:lnSpc>
                <a:spcPct val="100000"/>
              </a:lnSpc>
              <a:spcBef>
                <a:spcPts val="0"/>
              </a:spcBef>
              <a:buClrTx/>
              <a:buFont typeface="Wingdings" panose="05000000000000000000" pitchFamily="2" charset="2"/>
              <a:buChar char="v"/>
            </a:pPr>
            <a:r>
              <a:rPr lang="en-CA" sz="2100" dirty="0"/>
              <a:t>where possible, wear gloves when interacting with high-touch areas. Do not touch face with gloved hands. Take care when removing gloves. Ensure hands are washed after removing gloves.</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19</a:t>
            </a:fld>
            <a:endParaRPr lang="en-US" dirty="0"/>
          </a:p>
        </p:txBody>
      </p:sp>
    </p:spTree>
    <p:extLst>
      <p:ext uri="{BB962C8B-B14F-4D97-AF65-F5344CB8AC3E}">
        <p14:creationId xmlns:p14="http://schemas.microsoft.com/office/powerpoint/2010/main" val="412449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Note</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r>
              <a:rPr lang="en-CA" sz="2400" dirty="0">
                <a:solidFill>
                  <a:prstClr val="black"/>
                </a:solidFill>
              </a:rPr>
              <a:t>This resource does not replace the Occupational Health and Safety Act (OHSA) and its regulations, and should not be used as or considered legal advice.  Health and safety inspectors apply the law based on the facts in the workplace.</a:t>
            </a:r>
            <a:br>
              <a:rPr lang="en-CA" sz="2400" dirty="0">
                <a:solidFill>
                  <a:prstClr val="black"/>
                </a:solidFill>
              </a:rPr>
            </a:br>
            <a:br>
              <a:rPr lang="en-CA" sz="2400" dirty="0">
                <a:solidFill>
                  <a:prstClr val="black"/>
                </a:solidFill>
              </a:rPr>
            </a:br>
            <a:r>
              <a:rPr lang="en-CA" sz="2400" dirty="0">
                <a:solidFill>
                  <a:prstClr val="black"/>
                </a:solidFill>
              </a:rPr>
              <a:t>It is the responsibility of workplace parties to ensure compliance with the legislation. This document does not constitute legal advice.</a:t>
            </a:r>
            <a:br>
              <a:rPr lang="en-CA" sz="2400" dirty="0">
                <a:solidFill>
                  <a:prstClr val="black"/>
                </a:solidFill>
              </a:rPr>
            </a:br>
            <a:endParaRPr lang="en-CA" sz="24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a:t>
            </a:fld>
            <a:endParaRPr lang="en-US" dirty="0"/>
          </a:p>
        </p:txBody>
      </p:sp>
    </p:spTree>
    <p:extLst>
      <p:ext uri="{BB962C8B-B14F-4D97-AF65-F5344CB8AC3E}">
        <p14:creationId xmlns:p14="http://schemas.microsoft.com/office/powerpoint/2010/main" val="52696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C949-8854-45A5-BDB0-54D1FA5877ED}"/>
              </a:ext>
            </a:extLst>
          </p:cNvPr>
          <p:cNvSpPr>
            <a:spLocks noGrp="1"/>
          </p:cNvSpPr>
          <p:nvPr>
            <p:ph type="title"/>
          </p:nvPr>
        </p:nvSpPr>
        <p:spPr/>
        <p:txBody>
          <a:bodyPr>
            <a:noAutofit/>
          </a:bodyPr>
          <a:lstStyle/>
          <a:p>
            <a:r>
              <a:rPr lang="en-CA" dirty="0">
                <a:solidFill>
                  <a:srgbClr val="006957"/>
                </a:solidFill>
              </a:rPr>
              <a:t>Develop your COVID-19 workplace safety plan</a:t>
            </a:r>
          </a:p>
        </p:txBody>
      </p:sp>
      <p:sp>
        <p:nvSpPr>
          <p:cNvPr id="3" name="Content Placeholder 2">
            <a:extLst>
              <a:ext uri="{FF2B5EF4-FFF2-40B4-BE49-F238E27FC236}">
                <a16:creationId xmlns:a16="http://schemas.microsoft.com/office/drawing/2014/main" id="{A8C8553C-1D30-4538-AAB7-7F9308EFC25A}"/>
              </a:ext>
            </a:extLst>
          </p:cNvPr>
          <p:cNvSpPr>
            <a:spLocks noGrp="1"/>
          </p:cNvSpPr>
          <p:nvPr>
            <p:ph idx="1"/>
          </p:nvPr>
        </p:nvSpPr>
        <p:spPr>
          <a:xfrm>
            <a:off x="347296" y="1401417"/>
            <a:ext cx="8456734" cy="3905475"/>
          </a:xfrm>
        </p:spPr>
        <p:txBody>
          <a:bodyPr/>
          <a:lstStyle/>
          <a:p>
            <a:endParaRPr lang="en-CA" dirty="0"/>
          </a:p>
          <a:p>
            <a:r>
              <a:rPr lang="en-CA" sz="2000" dirty="0"/>
              <a:t>This MLTSD guide is for employers. Whether you are currently operating or planning for your workers to return to work, the guide will help you develop a plan to work safely. It will help prepare you to put controls into place to make the workplace safer for everyone</a:t>
            </a:r>
          </a:p>
          <a:p>
            <a:r>
              <a:rPr lang="en-CA" sz="2000" dirty="0"/>
              <a:t>You can use the COVID-19 safety plan template to create your plan. </a:t>
            </a:r>
            <a:r>
              <a:rPr lang="en-CA" sz="2000" dirty="0">
                <a:hlinkClick r:id="rId2"/>
              </a:rPr>
              <a:t>https://www.ontario.ca/page/develop-your-covid-19-workplace-safety-plan</a:t>
            </a:r>
            <a:endParaRPr lang="en-CA" sz="2000" dirty="0"/>
          </a:p>
          <a:p>
            <a:endParaRPr lang="en-CA" sz="2000" dirty="0"/>
          </a:p>
          <a:p>
            <a:r>
              <a:rPr lang="en-CA" sz="2000" dirty="0"/>
              <a:t>Check the </a:t>
            </a:r>
            <a:r>
              <a:rPr lang="en-CA" sz="2000" dirty="0">
                <a:hlinkClick r:id="rId3"/>
              </a:rPr>
              <a:t>resources to prevent COVID-19 in the workplace</a:t>
            </a:r>
            <a:r>
              <a:rPr lang="en-CA" sz="2000" dirty="0"/>
              <a:t> for sector-specific information and examples of controls that apply to your workplace specifically</a:t>
            </a:r>
          </a:p>
        </p:txBody>
      </p:sp>
      <p:sp>
        <p:nvSpPr>
          <p:cNvPr id="5" name="Slide Number Placeholder 4">
            <a:extLst>
              <a:ext uri="{FF2B5EF4-FFF2-40B4-BE49-F238E27FC236}">
                <a16:creationId xmlns:a16="http://schemas.microsoft.com/office/drawing/2014/main" id="{00CB43B0-D663-4EBE-A49D-0DF4AA07FC9D}"/>
              </a:ext>
            </a:extLst>
          </p:cNvPr>
          <p:cNvSpPr>
            <a:spLocks noGrp="1"/>
          </p:cNvSpPr>
          <p:nvPr>
            <p:ph type="sldNum" sz="quarter" idx="12"/>
          </p:nvPr>
        </p:nvSpPr>
        <p:spPr/>
        <p:txBody>
          <a:bodyPr/>
          <a:lstStyle/>
          <a:p>
            <a:fld id="{9CAA33A2-411E-8443-83D0-3263C24E97A5}" type="slidenum">
              <a:rPr lang="en-US" smtClean="0"/>
              <a:pPr/>
              <a:t>20</a:t>
            </a:fld>
            <a:endParaRPr lang="en-US" dirty="0"/>
          </a:p>
        </p:txBody>
      </p:sp>
    </p:spTree>
    <p:extLst>
      <p:ext uri="{BB962C8B-B14F-4D97-AF65-F5344CB8AC3E}">
        <p14:creationId xmlns:p14="http://schemas.microsoft.com/office/powerpoint/2010/main" val="28551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878197"/>
            <a:ext cx="8456735" cy="523220"/>
          </a:xfrm>
        </p:spPr>
        <p:txBody>
          <a:bodyPr>
            <a:noAutofit/>
          </a:bodyPr>
          <a:lstStyle/>
          <a:p>
            <a:r>
              <a:rPr lang="en-CA" dirty="0">
                <a:solidFill>
                  <a:srgbClr val="006957"/>
                </a:solidFill>
              </a:rPr>
              <a:t>Printable posters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39240"/>
            <a:ext cx="8456734" cy="4737362"/>
          </a:xfrm>
        </p:spPr>
        <p:txBody>
          <a:bodyPr>
            <a:normAutofit lnSpcReduction="10000"/>
          </a:bodyPr>
          <a:lstStyle/>
          <a:p>
            <a:pPr marL="342900" indent="-342900">
              <a:lnSpc>
                <a:spcPct val="100000"/>
              </a:lnSpc>
              <a:spcBef>
                <a:spcPts val="0"/>
              </a:spcBef>
              <a:spcAft>
                <a:spcPts val="600"/>
              </a:spcAft>
              <a:buClrTx/>
              <a:buFont typeface="Wingdings" panose="05000000000000000000" pitchFamily="2" charset="2"/>
              <a:buChar char="v"/>
            </a:pPr>
            <a:r>
              <a:rPr lang="en-CA" sz="2300" dirty="0"/>
              <a:t>How to Self-Isolate: </a:t>
            </a:r>
            <a:r>
              <a:rPr lang="en-CA" sz="2300" u="sng" dirty="0">
                <a:hlinkClick r:id="rId2"/>
              </a:rPr>
              <a:t>https://www.publichealthontario.ca/-/media/documents/ncov/factsheet-covid-19-how-to-self-isolate.pdf?la=en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How to Self-Monitor: </a:t>
            </a:r>
            <a:r>
              <a:rPr lang="en-CA" sz="2300" u="sng" dirty="0">
                <a:hlinkClick r:id="rId3"/>
              </a:rPr>
              <a:t>https://www.publichealthontario.ca/-/media/documents/ncov/factsheet-covid-19-self-monitor.pdf?la=en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Cleaning and Disinfection for Public Settings: </a:t>
            </a:r>
            <a:r>
              <a:rPr lang="en-CA" sz="2300" u="sng" dirty="0">
                <a:hlinkClick r:id="rId4"/>
              </a:rPr>
              <a:t>https://www.publichealthontario.ca/-/media/documents/ncov/factsheet-covid-19-environmental-cleaning.pdf?la=en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Public Health Ontario’s How to Handwash Poster: </a:t>
            </a:r>
            <a:r>
              <a:rPr lang="en-CA" sz="2300" u="sng" dirty="0">
                <a:hlinkClick r:id="rId5"/>
              </a:rPr>
              <a:t>https://www.publichealthontario.ca/-/media/documents/jcyh-handwash.pdf?la=en</a:t>
            </a:r>
            <a:endParaRPr lang="en-CA" sz="2300" u="sng" dirty="0"/>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21</a:t>
            </a:fld>
            <a:endParaRPr lang="en-US" dirty="0"/>
          </a:p>
        </p:txBody>
      </p:sp>
    </p:spTree>
    <p:extLst>
      <p:ext uri="{BB962C8B-B14F-4D97-AF65-F5344CB8AC3E}">
        <p14:creationId xmlns:p14="http://schemas.microsoft.com/office/powerpoint/2010/main" val="26347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Online Resources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69720"/>
            <a:ext cx="8456734" cy="4706881"/>
          </a:xfrm>
        </p:spPr>
        <p:txBody>
          <a:bodyPr>
            <a:normAutofit/>
          </a:bodyPr>
          <a:lstStyle/>
          <a:p>
            <a:pPr lvl="0"/>
            <a:r>
              <a:rPr lang="en-CA" sz="2000" dirty="0"/>
              <a:t>Employers and workers can refer to the Ministry’s </a:t>
            </a:r>
            <a:r>
              <a:rPr lang="en-CA" sz="2000" dirty="0">
                <a:hlinkClick r:id="rId2"/>
              </a:rPr>
              <a:t>Guide to the </a:t>
            </a:r>
            <a:r>
              <a:rPr lang="en-CA" sz="2000" i="1" dirty="0">
                <a:hlinkClick r:id="rId2"/>
              </a:rPr>
              <a:t>Occupational Health and Safety Act</a:t>
            </a:r>
            <a:r>
              <a:rPr lang="en-CA" sz="2000" dirty="0"/>
              <a:t> to understand their health and safety rights and responsibilities.  They may also wish to contact one of the </a:t>
            </a:r>
            <a:r>
              <a:rPr lang="en-CA" sz="2000" u="sng" dirty="0">
                <a:hlinkClick r:id="rId3"/>
              </a:rPr>
              <a:t>health and safety partners</a:t>
            </a:r>
            <a:r>
              <a:rPr lang="en-CA" sz="2000" dirty="0"/>
              <a:t> for assistance.</a:t>
            </a:r>
          </a:p>
          <a:p>
            <a:pPr lvl="0"/>
            <a:endParaRPr lang="en-CA" sz="2000" dirty="0"/>
          </a:p>
          <a:p>
            <a:pPr lvl="0">
              <a:lnSpc>
                <a:spcPct val="100000"/>
              </a:lnSpc>
              <a:spcBef>
                <a:spcPts val="0"/>
              </a:spcBef>
              <a:buSzPts val="1000"/>
              <a:tabLst>
                <a:tab pos="457200" algn="l"/>
              </a:tabLst>
            </a:pPr>
            <a:r>
              <a:rPr lang="en-CA" sz="2000" dirty="0"/>
              <a:t>The Ministry has a number of Resources to prevent COVID-19 in the workplace, including: </a:t>
            </a:r>
          </a:p>
          <a:p>
            <a:pPr lvl="0">
              <a:lnSpc>
                <a:spcPct val="100000"/>
              </a:lnSpc>
              <a:spcBef>
                <a:spcPts val="0"/>
              </a:spcBef>
              <a:buSzPts val="1000"/>
              <a:tabLst>
                <a:tab pos="457200" algn="l"/>
              </a:tabLst>
            </a:pPr>
            <a:r>
              <a:rPr lang="en-CA" sz="2000" dirty="0">
                <a:ea typeface="Calibri" panose="020F0502020204030204" pitchFamily="34" charset="0"/>
                <a:hlinkClick r:id="rId4"/>
              </a:rPr>
              <a:t>Manufacturing health and safety during COVID-19</a:t>
            </a:r>
            <a:endParaRPr lang="en-CA" sz="2000" dirty="0">
              <a:ea typeface="Calibri" panose="020F0502020204030204" pitchFamily="34" charset="0"/>
            </a:endParaRPr>
          </a:p>
          <a:p>
            <a:pPr lvl="0"/>
            <a:endParaRPr lang="en-CA" sz="2000" dirty="0"/>
          </a:p>
          <a:p>
            <a:pPr lvl="0"/>
            <a:r>
              <a:rPr lang="en-CA" sz="2000" dirty="0"/>
              <a:t>Please check the </a:t>
            </a:r>
            <a:r>
              <a:rPr lang="en-CA" sz="2000" dirty="0">
                <a:hlinkClick r:id="rId5"/>
              </a:rPr>
              <a:t>Ministry of Health (MOH) COVID-19 </a:t>
            </a:r>
            <a:r>
              <a:rPr lang="en-CA" sz="2000" dirty="0"/>
              <a:t>website regularly for updates, FAQs, and other information related to COVID-19.</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22</a:t>
            </a:fld>
            <a:endParaRPr lang="en-US" dirty="0"/>
          </a:p>
        </p:txBody>
      </p:sp>
    </p:spTree>
    <p:extLst>
      <p:ext uri="{BB962C8B-B14F-4D97-AF65-F5344CB8AC3E}">
        <p14:creationId xmlns:p14="http://schemas.microsoft.com/office/powerpoint/2010/main" val="74373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80D8AC-4600-468E-ADFF-FC4EF1B465BF}"/>
              </a:ext>
            </a:extLst>
          </p:cNvPr>
          <p:cNvSpPr>
            <a:spLocks noGrp="1"/>
          </p:cNvSpPr>
          <p:nvPr>
            <p:ph type="body" idx="1"/>
          </p:nvPr>
        </p:nvSpPr>
        <p:spPr>
          <a:xfrm>
            <a:off x="353009" y="933450"/>
            <a:ext cx="8443695" cy="5343153"/>
          </a:xfrm>
        </p:spPr>
        <p:txBody>
          <a:bodyPr>
            <a:normAutofit/>
          </a:bodyPr>
          <a:lstStyle/>
          <a:p>
            <a:pPr>
              <a:buClrTx/>
            </a:pPr>
            <a:endParaRPr lang="en-CA" dirty="0"/>
          </a:p>
          <a:p>
            <a:endParaRPr lang="en-CA" dirty="0"/>
          </a:p>
        </p:txBody>
      </p:sp>
      <p:sp>
        <p:nvSpPr>
          <p:cNvPr id="4" name="Slide Number Placeholder 3">
            <a:extLst>
              <a:ext uri="{FF2B5EF4-FFF2-40B4-BE49-F238E27FC236}">
                <a16:creationId xmlns:a16="http://schemas.microsoft.com/office/drawing/2014/main" id="{553865E1-01DD-45D2-8E77-F41A36662682}"/>
              </a:ext>
            </a:extLst>
          </p:cNvPr>
          <p:cNvSpPr>
            <a:spLocks noGrp="1"/>
          </p:cNvSpPr>
          <p:nvPr>
            <p:ph type="sldNum" sz="quarter" idx="4"/>
          </p:nvPr>
        </p:nvSpPr>
        <p:spPr/>
        <p:txBody>
          <a:bodyPr/>
          <a:lstStyle/>
          <a:p>
            <a:fld id="{9CAA33A2-411E-8443-83D0-3263C24E97A5}" type="slidenum">
              <a:rPr lang="en-US" smtClean="0"/>
              <a:pPr/>
              <a:t>23</a:t>
            </a:fld>
            <a:endParaRPr lang="en-US" dirty="0"/>
          </a:p>
        </p:txBody>
      </p:sp>
      <p:sp>
        <p:nvSpPr>
          <p:cNvPr id="7" name="Rectangle 6">
            <a:extLst>
              <a:ext uri="{FF2B5EF4-FFF2-40B4-BE49-F238E27FC236}">
                <a16:creationId xmlns:a16="http://schemas.microsoft.com/office/drawing/2014/main" id="{8D62EC3E-A241-43E4-B00F-795120847F69}"/>
              </a:ext>
            </a:extLst>
          </p:cNvPr>
          <p:cNvSpPr/>
          <p:nvPr/>
        </p:nvSpPr>
        <p:spPr>
          <a:xfrm>
            <a:off x="445770" y="2931200"/>
            <a:ext cx="4572000" cy="76944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a:solidFill>
                  <a:srgbClr val="006957"/>
                </a:solidFill>
                <a:effectLst>
                  <a:outerShdw blurRad="38100" dist="38100" dir="2700000" algn="tl">
                    <a:srgbClr val="C0C0C0"/>
                  </a:outerShdw>
                </a:effectLst>
                <a:latin typeface="Arial"/>
                <a:ea typeface="+mj-ea"/>
                <a:cs typeface="+mj-cs"/>
              </a:rPr>
              <a:t>Questions?</a:t>
            </a:r>
            <a:endParaRPr kumimoji="0" lang="en-CA" sz="1800" b="0" i="0" u="none" strike="noStrike" kern="0" cap="none" spc="0" normalizeH="0" baseline="0" noProof="0" dirty="0">
              <a:ln>
                <a:noFill/>
              </a:ln>
              <a:solidFill>
                <a:srgbClr val="006957"/>
              </a:solidFill>
              <a:effectLst/>
              <a:uLnTx/>
              <a:uFillTx/>
            </a:endParaRPr>
          </a:p>
        </p:txBody>
      </p:sp>
    </p:spTree>
    <p:extLst>
      <p:ext uri="{BB962C8B-B14F-4D97-AF65-F5344CB8AC3E}">
        <p14:creationId xmlns:p14="http://schemas.microsoft.com/office/powerpoint/2010/main" val="919793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80D8AC-4600-468E-ADFF-FC4EF1B465BF}"/>
              </a:ext>
            </a:extLst>
          </p:cNvPr>
          <p:cNvSpPr>
            <a:spLocks noGrp="1"/>
          </p:cNvSpPr>
          <p:nvPr>
            <p:ph type="body" idx="1"/>
          </p:nvPr>
        </p:nvSpPr>
        <p:spPr>
          <a:xfrm>
            <a:off x="353009" y="933450"/>
            <a:ext cx="8443695" cy="5343153"/>
          </a:xfrm>
        </p:spPr>
        <p:txBody>
          <a:bodyPr>
            <a:normAutofit/>
          </a:bodyPr>
          <a:lstStyle/>
          <a:p>
            <a:pPr>
              <a:buClrTx/>
            </a:pPr>
            <a:endParaRPr lang="en-CA" dirty="0"/>
          </a:p>
          <a:p>
            <a:endParaRPr lang="en-CA" dirty="0"/>
          </a:p>
        </p:txBody>
      </p:sp>
      <p:sp>
        <p:nvSpPr>
          <p:cNvPr id="4" name="Slide Number Placeholder 3">
            <a:extLst>
              <a:ext uri="{FF2B5EF4-FFF2-40B4-BE49-F238E27FC236}">
                <a16:creationId xmlns:a16="http://schemas.microsoft.com/office/drawing/2014/main" id="{553865E1-01DD-45D2-8E77-F41A36662682}"/>
              </a:ext>
            </a:extLst>
          </p:cNvPr>
          <p:cNvSpPr>
            <a:spLocks noGrp="1"/>
          </p:cNvSpPr>
          <p:nvPr>
            <p:ph type="sldNum" sz="quarter" idx="4"/>
          </p:nvPr>
        </p:nvSpPr>
        <p:spPr/>
        <p:txBody>
          <a:bodyPr/>
          <a:lstStyle/>
          <a:p>
            <a:fld id="{9CAA33A2-411E-8443-83D0-3263C24E97A5}" type="slidenum">
              <a:rPr lang="en-US" smtClean="0"/>
              <a:pPr/>
              <a:t>24</a:t>
            </a:fld>
            <a:endParaRPr lang="en-US" dirty="0"/>
          </a:p>
        </p:txBody>
      </p:sp>
      <p:sp>
        <p:nvSpPr>
          <p:cNvPr id="7" name="Rectangle 6">
            <a:extLst>
              <a:ext uri="{FF2B5EF4-FFF2-40B4-BE49-F238E27FC236}">
                <a16:creationId xmlns:a16="http://schemas.microsoft.com/office/drawing/2014/main" id="{8D62EC3E-A241-43E4-B00F-795120847F69}"/>
              </a:ext>
            </a:extLst>
          </p:cNvPr>
          <p:cNvSpPr/>
          <p:nvPr/>
        </p:nvSpPr>
        <p:spPr>
          <a:xfrm>
            <a:off x="604695" y="2919770"/>
            <a:ext cx="4572000" cy="104644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6957"/>
                </a:solidFill>
                <a:effectLst>
                  <a:outerShdw blurRad="38100" dist="38100" dir="2700000" algn="tl">
                    <a:srgbClr val="C0C0C0"/>
                  </a:outerShdw>
                </a:effectLst>
                <a:uLnTx/>
                <a:uFillTx/>
                <a:latin typeface="Arial"/>
                <a:ea typeface="+mj-ea"/>
                <a:cs typeface="+mj-cs"/>
              </a:rPr>
              <a:t>Thank You!</a:t>
            </a:r>
            <a:br>
              <a:rPr kumimoji="0" lang="en-US" sz="4400" b="1" i="0" u="none" strike="noStrike" kern="0" cap="none" spc="0" normalizeH="0" baseline="0" noProof="0" dirty="0">
                <a:ln>
                  <a:noFill/>
                </a:ln>
                <a:solidFill>
                  <a:srgbClr val="006957"/>
                </a:solidFill>
                <a:effectLst>
                  <a:outerShdw blurRad="38100" dist="38100" dir="2700000" algn="tl">
                    <a:srgbClr val="C0C0C0"/>
                  </a:outerShdw>
                </a:effectLst>
                <a:uLnTx/>
                <a:uFillTx/>
                <a:latin typeface="Arial"/>
                <a:ea typeface="+mj-ea"/>
                <a:cs typeface="+mj-cs"/>
              </a:rPr>
            </a:br>
            <a:endParaRPr kumimoji="0" lang="en-CA" sz="1800" b="0" i="0" u="none" strike="noStrike" kern="0" cap="none" spc="0" normalizeH="0" baseline="0" noProof="0" dirty="0">
              <a:ln>
                <a:noFill/>
              </a:ln>
              <a:solidFill>
                <a:srgbClr val="006957"/>
              </a:solidFill>
              <a:effectLst/>
              <a:uLnTx/>
              <a:uFillTx/>
            </a:endParaRPr>
          </a:p>
        </p:txBody>
      </p:sp>
    </p:spTree>
    <p:extLst>
      <p:ext uri="{BB962C8B-B14F-4D97-AF65-F5344CB8AC3E}">
        <p14:creationId xmlns:p14="http://schemas.microsoft.com/office/powerpoint/2010/main" val="7335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Objectives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pPr marL="342900" lvl="0" indent="-342900">
              <a:buClrTx/>
              <a:buFont typeface="Wingdings" panose="05000000000000000000" pitchFamily="2" charset="2"/>
              <a:buChar char="v"/>
            </a:pPr>
            <a:r>
              <a:rPr lang="en-CA" sz="2400" dirty="0"/>
              <a:t>To outline the risks associated with COVID-19 </a:t>
            </a:r>
          </a:p>
          <a:p>
            <a:pPr marL="342900" lvl="0" indent="-342900">
              <a:buClrTx/>
              <a:buFont typeface="Wingdings" panose="05000000000000000000" pitchFamily="2" charset="2"/>
              <a:buChar char="v"/>
            </a:pPr>
            <a:r>
              <a:rPr lang="en-CA" sz="2400" dirty="0"/>
              <a:t>To explain the requirements under the </a:t>
            </a:r>
            <a:r>
              <a:rPr lang="en-CA" sz="2400" i="1" dirty="0"/>
              <a:t>Occupational Health and Safety Act </a:t>
            </a:r>
            <a:r>
              <a:rPr lang="en-CA" sz="2400" dirty="0"/>
              <a:t>and its regulations</a:t>
            </a:r>
          </a:p>
          <a:p>
            <a:pPr marL="342900" lvl="0" indent="-342900">
              <a:buClrTx/>
              <a:buFont typeface="Wingdings" panose="05000000000000000000" pitchFamily="2" charset="2"/>
              <a:buChar char="v"/>
            </a:pPr>
            <a:r>
              <a:rPr lang="en-CA" sz="2400" dirty="0"/>
              <a:t>To share an overview of MLTSD field visit COVID-19 activities.</a:t>
            </a:r>
          </a:p>
          <a:p>
            <a:pPr marL="342900" lvl="0" indent="-342900">
              <a:buClrTx/>
              <a:buFont typeface="Wingdings" panose="05000000000000000000" pitchFamily="2" charset="2"/>
              <a:buChar char="v"/>
            </a:pPr>
            <a:r>
              <a:rPr lang="en-CA" sz="2400" dirty="0"/>
              <a:t>To highlight some practices for protecting against COVID-19 in the workplace.</a:t>
            </a:r>
          </a:p>
          <a:p>
            <a:pPr marL="342900" lvl="0" indent="-342900">
              <a:buClrTx/>
              <a:buFont typeface="Wingdings" panose="05000000000000000000" pitchFamily="2" charset="2"/>
              <a:buChar char="v"/>
            </a:pPr>
            <a:r>
              <a:rPr lang="en-CA" sz="2400" dirty="0"/>
              <a:t>Know what to do if a worker tests positive for COVID-19.</a:t>
            </a:r>
          </a:p>
          <a:p>
            <a:pPr marL="342900" indent="-342900">
              <a:lnSpc>
                <a:spcPct val="100000"/>
              </a:lnSpc>
              <a:buClrTx/>
              <a:buFont typeface="Wingdings" panose="05000000000000000000" pitchFamily="2" charset="2"/>
              <a:buChar char="v"/>
            </a:pPr>
            <a:r>
              <a:rPr lang="en-CA" sz="2400" dirty="0"/>
              <a:t>To provide information about resources available to assist workplace parties</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3</a:t>
            </a:fld>
            <a:endParaRPr lang="en-US" dirty="0"/>
          </a:p>
        </p:txBody>
      </p:sp>
    </p:spTree>
    <p:extLst>
      <p:ext uri="{BB962C8B-B14F-4D97-AF65-F5344CB8AC3E}">
        <p14:creationId xmlns:p14="http://schemas.microsoft.com/office/powerpoint/2010/main" val="257567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878197"/>
            <a:ext cx="8456735" cy="706764"/>
          </a:xfrm>
        </p:spPr>
        <p:txBody>
          <a:bodyPr>
            <a:noAutofit/>
          </a:bodyPr>
          <a:lstStyle/>
          <a:p>
            <a:r>
              <a:rPr lang="en-CA" dirty="0">
                <a:solidFill>
                  <a:srgbClr val="006957"/>
                </a:solidFill>
              </a:rPr>
              <a:t>The 2019 novel coronavirus (COVID-19) </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63944"/>
            <a:ext cx="8456734" cy="4533675"/>
          </a:xfrm>
        </p:spPr>
        <p:txBody>
          <a:bodyPr>
            <a:normAutofit/>
          </a:bodyPr>
          <a:lstStyle/>
          <a:p>
            <a:pPr marL="342900" indent="-342900">
              <a:lnSpc>
                <a:spcPct val="100000"/>
              </a:lnSpc>
              <a:buClrTx/>
              <a:buFont typeface="Wingdings" panose="05000000000000000000" pitchFamily="2" charset="2"/>
              <a:buChar char="v"/>
            </a:pPr>
            <a:r>
              <a:rPr lang="en-CA" sz="2400" dirty="0"/>
              <a:t>The 2019 novel coronavirus (COVID-19) causes a respiratory infection that originated in Wuhan, China and has expanded into Canada and many other countries around the world. </a:t>
            </a:r>
          </a:p>
          <a:p>
            <a:pPr marL="342900" indent="-342900">
              <a:lnSpc>
                <a:spcPct val="100000"/>
              </a:lnSpc>
              <a:buClrTx/>
              <a:buFont typeface="Wingdings" panose="05000000000000000000" pitchFamily="2" charset="2"/>
              <a:buChar char="v"/>
            </a:pPr>
            <a:r>
              <a:rPr lang="en-CA" sz="2400" dirty="0"/>
              <a:t>The virus typically spreads through close personal contact with an infected person or touching an infected surface, and then touching your mouth, nose or eyes. </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4</a:t>
            </a:fld>
            <a:endParaRPr lang="en-US" dirty="0"/>
          </a:p>
        </p:txBody>
      </p:sp>
    </p:spTree>
    <p:extLst>
      <p:ext uri="{BB962C8B-B14F-4D97-AF65-F5344CB8AC3E}">
        <p14:creationId xmlns:p14="http://schemas.microsoft.com/office/powerpoint/2010/main" val="250465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MLTSD Inspectors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722120"/>
            <a:ext cx="8456734" cy="4554481"/>
          </a:xfrm>
        </p:spPr>
        <p:txBody>
          <a:bodyPr>
            <a:normAutofit/>
          </a:bodyPr>
          <a:lstStyle/>
          <a:p>
            <a:pPr marL="342900" indent="-342900">
              <a:lnSpc>
                <a:spcPct val="100000"/>
              </a:lnSpc>
              <a:buClrTx/>
              <a:buFont typeface="Wingdings" panose="05000000000000000000" pitchFamily="2" charset="2"/>
              <a:buChar char="v"/>
            </a:pPr>
            <a:r>
              <a:rPr lang="en-CA" sz="2400" dirty="0"/>
              <a:t>MLTSD Inspectors continue to enforce the OHSA and its regulations, including but not limited to the following:</a:t>
            </a:r>
          </a:p>
          <a:p>
            <a:pPr marL="800100" lvl="1" indent="-342900">
              <a:lnSpc>
                <a:spcPct val="100000"/>
              </a:lnSpc>
              <a:spcBef>
                <a:spcPts val="1000"/>
              </a:spcBef>
              <a:buClr>
                <a:schemeClr val="tx1"/>
              </a:buClr>
              <a:buFont typeface="Wingdings" panose="05000000000000000000" pitchFamily="2" charset="2"/>
              <a:buChar char="§"/>
            </a:pPr>
            <a:r>
              <a:rPr lang="en-US" sz="2400" u="sng" dirty="0">
                <a:solidFill>
                  <a:srgbClr val="0070C0"/>
                </a:solidFill>
                <a:hlinkClick r:id="rId2" tooltip="http://www.e-laws.gov.on.ca/html/statutes/english/elaws_statutes_90o01_e.htm&#10;(www.e-laws.gov.on.ca)">
                  <a:extLst>
                    <a:ext uri="{A12FA001-AC4F-418D-AE19-62706E023703}">
                      <ahyp:hlinkClr xmlns:ahyp="http://schemas.microsoft.com/office/drawing/2018/hyperlinkcolor" val="tx"/>
                    </a:ext>
                  </a:extLst>
                </a:hlinkClick>
              </a:rPr>
              <a:t>Occupational Health and Safety Act</a:t>
            </a:r>
            <a:r>
              <a:rPr lang="en-US" sz="2400" dirty="0"/>
              <a:t>, (OHSA)</a:t>
            </a:r>
          </a:p>
          <a:p>
            <a:pPr marL="800100" lvl="1" indent="-342900">
              <a:lnSpc>
                <a:spcPct val="100000"/>
              </a:lnSpc>
              <a:spcBef>
                <a:spcPts val="1000"/>
              </a:spcBef>
              <a:buClr>
                <a:schemeClr val="tx1"/>
              </a:buClr>
              <a:buFont typeface="Wingdings" panose="05000000000000000000" pitchFamily="2" charset="2"/>
              <a:buChar char="§"/>
            </a:pPr>
            <a:r>
              <a:rPr lang="en-CA" sz="2400" dirty="0">
                <a:hlinkClick r:id="rId3"/>
              </a:rPr>
              <a:t>Industrial Establishments</a:t>
            </a:r>
            <a:r>
              <a:rPr lang="en-CA" sz="2400" dirty="0"/>
              <a:t>, Regulation 851</a:t>
            </a:r>
          </a:p>
          <a:p>
            <a:pPr marL="457200" lvl="1" indent="0">
              <a:lnSpc>
                <a:spcPct val="100000"/>
              </a:lnSpc>
              <a:spcBef>
                <a:spcPts val="1000"/>
              </a:spcBef>
              <a:buClr>
                <a:schemeClr val="tx1"/>
              </a:buClr>
              <a:buNone/>
            </a:pPr>
            <a:endParaRPr lang="en-CA" sz="2400" dirty="0"/>
          </a:p>
          <a:p>
            <a:pPr marL="114300" indent="-342900">
              <a:lnSpc>
                <a:spcPct val="100000"/>
              </a:lnSpc>
              <a:buClr>
                <a:schemeClr val="tx1"/>
              </a:buClr>
              <a:buFont typeface="Wingdings" panose="05000000000000000000" pitchFamily="2" charset="2"/>
              <a:buChar char="v"/>
            </a:pPr>
            <a:r>
              <a:rPr lang="en-US" sz="2400" dirty="0"/>
              <a:t>MLTSD Inspectors also have the authority to enforce:</a:t>
            </a:r>
          </a:p>
          <a:p>
            <a:pPr marL="800100" lvl="1" indent="-342900">
              <a:lnSpc>
                <a:spcPct val="100000"/>
              </a:lnSpc>
              <a:buClr>
                <a:schemeClr val="tx1"/>
              </a:buClr>
              <a:buFont typeface="Wingdings" panose="05000000000000000000" pitchFamily="2" charset="2"/>
              <a:buChar char="§"/>
            </a:pPr>
            <a:r>
              <a:rPr lang="en-CA" sz="2400" u="sng" dirty="0">
                <a:hlinkClick r:id="rId4"/>
              </a:rPr>
              <a:t>Emergency Orders</a:t>
            </a:r>
            <a:r>
              <a:rPr lang="en-CA" sz="2400" u="sng" dirty="0"/>
              <a:t> </a:t>
            </a:r>
            <a:r>
              <a:rPr lang="en-CA" sz="2400" dirty="0"/>
              <a:t>made under the </a:t>
            </a:r>
            <a:r>
              <a:rPr lang="en-CA" sz="2400" dirty="0">
                <a:hlinkClick r:id="rId5"/>
              </a:rPr>
              <a:t>Emergency Management and Civil Protection Act</a:t>
            </a:r>
            <a:r>
              <a:rPr lang="en-CA" sz="2400" dirty="0"/>
              <a:t> (EMCPA)</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5</a:t>
            </a:fld>
            <a:endParaRPr lang="en-US" dirty="0"/>
          </a:p>
        </p:txBody>
      </p:sp>
    </p:spTree>
    <p:extLst>
      <p:ext uri="{BB962C8B-B14F-4D97-AF65-F5344CB8AC3E}">
        <p14:creationId xmlns:p14="http://schemas.microsoft.com/office/powerpoint/2010/main" val="346965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MLTSD COVID-19 Activities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722120"/>
            <a:ext cx="8456734" cy="3647547"/>
          </a:xfrm>
        </p:spPr>
        <p:txBody>
          <a:bodyPr>
            <a:normAutofit fontScale="70000" lnSpcReduction="20000"/>
          </a:bodyPr>
          <a:lstStyle/>
          <a:p>
            <a:pPr marL="342900" indent="-342900">
              <a:buFont typeface="Wingdings" panose="05000000000000000000" pitchFamily="2" charset="2"/>
              <a:buChar char="v"/>
            </a:pPr>
            <a:r>
              <a:rPr lang="en-CA" sz="3400" dirty="0"/>
              <a:t>Proactive Inspections </a:t>
            </a:r>
          </a:p>
          <a:p>
            <a:pPr marL="342900" indent="-342900">
              <a:buFont typeface="Wingdings" panose="05000000000000000000" pitchFamily="2" charset="2"/>
              <a:buChar char="v"/>
            </a:pPr>
            <a:r>
              <a:rPr lang="en-CA" sz="3400" dirty="0"/>
              <a:t>Reaction Investigations – work refusals, critical injury, fatality, occupational illness/disease, reprisals</a:t>
            </a:r>
          </a:p>
          <a:p>
            <a:pPr marL="342900" indent="-342900">
              <a:buFont typeface="Wingdings" panose="05000000000000000000" pitchFamily="2" charset="2"/>
              <a:buChar char="v"/>
            </a:pPr>
            <a:r>
              <a:rPr lang="en-CA" sz="3400" dirty="0"/>
              <a:t>Consultation Field Visits – education, outreach, compliance assistance </a:t>
            </a:r>
          </a:p>
          <a:p>
            <a:pPr marL="342900" indent="-342900">
              <a:buFont typeface="Wingdings" panose="05000000000000000000" pitchFamily="2" charset="2"/>
              <a:buChar char="v"/>
            </a:pPr>
            <a:r>
              <a:rPr lang="en-US" sz="3400" dirty="0"/>
              <a:t>The ministry also has a team of specialists that may accompany an inspector to provide additional expertise. </a:t>
            </a:r>
          </a:p>
          <a:p>
            <a:pPr marL="342900" indent="-342900">
              <a:buFont typeface="Wingdings" panose="05000000000000000000" pitchFamily="2" charset="2"/>
              <a:buChar char="v"/>
            </a:pPr>
            <a:r>
              <a:rPr lang="en-US" sz="3400" dirty="0"/>
              <a:t>These professionals include: engineers, hygienists, doctors, ergonomists, and radiation experts. </a:t>
            </a:r>
          </a:p>
          <a:p>
            <a:pPr marL="342900" indent="-342900">
              <a:buFont typeface="Wingdings" panose="05000000000000000000" pitchFamily="2" charset="2"/>
              <a:buChar char="v"/>
            </a:pPr>
            <a:r>
              <a:rPr lang="en-US" sz="3400" dirty="0"/>
              <a:t>MLTSD has also conducted some joint visits with local public health units (e.g. occupational illness – outbreaks)</a:t>
            </a:r>
          </a:p>
          <a:p>
            <a:pPr marL="342900" indent="-342900">
              <a:buFont typeface="Wingdings" panose="05000000000000000000" pitchFamily="2" charset="2"/>
              <a:buChar char="v"/>
            </a:pPr>
            <a:endParaRPr lang="en-CA" sz="2800" dirty="0">
              <a:solidFill>
                <a:schemeClr val="accent3"/>
              </a:solidFill>
            </a:endParaRPr>
          </a:p>
          <a:p>
            <a:pPr marL="342900" indent="-342900">
              <a:buFont typeface="Wingdings" panose="05000000000000000000" pitchFamily="2" charset="2"/>
              <a:buChar char="v"/>
            </a:pPr>
            <a:endParaRPr lang="en-CA" sz="2400" dirty="0"/>
          </a:p>
          <a:p>
            <a:endParaRPr lang="en-CA" sz="24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6</a:t>
            </a:fld>
            <a:endParaRPr lang="en-US" dirty="0"/>
          </a:p>
        </p:txBody>
      </p:sp>
    </p:spTree>
    <p:extLst>
      <p:ext uri="{BB962C8B-B14F-4D97-AF65-F5344CB8AC3E}">
        <p14:creationId xmlns:p14="http://schemas.microsoft.com/office/powerpoint/2010/main" val="110347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MLTSD COVID-19 Activities as of Mid June 2020</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722120"/>
            <a:ext cx="8456734" cy="4095019"/>
          </a:xfrm>
        </p:spPr>
        <p:txBody>
          <a:bodyPr>
            <a:normAutofit lnSpcReduction="10000"/>
          </a:bodyPr>
          <a:lstStyle/>
          <a:p>
            <a:pPr marL="342900" indent="-342900">
              <a:buFont typeface="Wingdings" panose="05000000000000000000" pitchFamily="2" charset="2"/>
              <a:buChar char="v"/>
            </a:pPr>
            <a:r>
              <a:rPr lang="en-CA" sz="2800" dirty="0"/>
              <a:t>Conducted over 10, 000 Field Visits.</a:t>
            </a:r>
          </a:p>
          <a:p>
            <a:pPr marL="342900" indent="-342900">
              <a:buFont typeface="Wingdings" panose="05000000000000000000" pitchFamily="2" charset="2"/>
              <a:buChar char="v"/>
            </a:pPr>
            <a:r>
              <a:rPr lang="en-CA" sz="2800" dirty="0"/>
              <a:t>Approx. 4800 Proactive FVs</a:t>
            </a:r>
          </a:p>
          <a:p>
            <a:pPr marL="342900" indent="-342900">
              <a:buFont typeface="Wingdings" panose="05000000000000000000" pitchFamily="2" charset="2"/>
              <a:buChar char="v"/>
            </a:pPr>
            <a:r>
              <a:rPr lang="en-CA" sz="2800" dirty="0"/>
              <a:t>Approx. 5400 Reactive FVs</a:t>
            </a:r>
          </a:p>
          <a:p>
            <a:pPr marL="342900" indent="-342900">
              <a:buFont typeface="Wingdings" panose="05000000000000000000" pitchFamily="2" charset="2"/>
              <a:buChar char="v"/>
            </a:pPr>
            <a:r>
              <a:rPr lang="en-CA" sz="2800" dirty="0"/>
              <a:t>Over 6400 orders issued under the </a:t>
            </a:r>
            <a:r>
              <a:rPr lang="en-CA" sz="2800" i="1" dirty="0"/>
              <a:t>OHSA</a:t>
            </a:r>
            <a:r>
              <a:rPr lang="en-CA" sz="2800" dirty="0"/>
              <a:t> and it’s regulations. </a:t>
            </a:r>
          </a:p>
          <a:p>
            <a:pPr marL="342900" indent="-342900">
              <a:buFont typeface="Wingdings" panose="05000000000000000000" pitchFamily="2" charset="2"/>
              <a:buChar char="v"/>
            </a:pPr>
            <a:r>
              <a:rPr lang="en-CA" sz="2800" dirty="0"/>
              <a:t>Inspectors, Employment standard officers and TSSA inspectors have been conducting proactive visits to workplaces to support MLTSD role under the </a:t>
            </a:r>
            <a:r>
              <a:rPr lang="en-CA" sz="2800" i="1" dirty="0"/>
              <a:t>Emergency Management and Civil Protection Act </a:t>
            </a:r>
            <a:r>
              <a:rPr lang="en-CA" sz="2800" dirty="0"/>
              <a:t>(EMCPA).</a:t>
            </a:r>
          </a:p>
          <a:p>
            <a:pPr marL="342900" indent="-342900">
              <a:buFont typeface="Wingdings" panose="05000000000000000000" pitchFamily="2" charset="2"/>
              <a:buChar char="v"/>
            </a:pPr>
            <a:endParaRPr lang="en-CA" sz="2800" dirty="0">
              <a:solidFill>
                <a:schemeClr val="accent3"/>
              </a:solidFill>
            </a:endParaRP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7</a:t>
            </a:fld>
            <a:endParaRPr lang="en-US" dirty="0"/>
          </a:p>
        </p:txBody>
      </p:sp>
    </p:spTree>
    <p:extLst>
      <p:ext uri="{BB962C8B-B14F-4D97-AF65-F5344CB8AC3E}">
        <p14:creationId xmlns:p14="http://schemas.microsoft.com/office/powerpoint/2010/main" val="22566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US" dirty="0">
                <a:solidFill>
                  <a:srgbClr val="006957"/>
                </a:solidFill>
              </a:rPr>
              <a:t>Take every precaution reasonable in the circumstances</a:t>
            </a:r>
            <a:endParaRPr lang="en-CA" dirty="0">
              <a:solidFill>
                <a:srgbClr val="006957"/>
              </a:solidFill>
            </a:endParaRP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15122" y="1987823"/>
            <a:ext cx="8456734" cy="1281819"/>
          </a:xfrm>
        </p:spPr>
        <p:txBody>
          <a:bodyPr>
            <a:noAutofit/>
          </a:bodyPr>
          <a:lstStyle/>
          <a:p>
            <a:pPr>
              <a:buClrTx/>
            </a:pPr>
            <a:r>
              <a:rPr lang="en-CA" sz="1900" spc="-10" dirty="0">
                <a:latin typeface="Arial" panose="020B0604020202020204" pitchFamily="34" charset="0"/>
                <a:cs typeface="Arial" panose="020B0604020202020204" pitchFamily="34" charset="0"/>
              </a:rPr>
              <a:t>MLTSD is currently using the general duty section 25(2)(h) of the OHSA to require employers to take every precaution reasonable in the circumstances for the protection of a worker from COVID19 in the workplace. </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8</a:t>
            </a:fld>
            <a:endParaRPr lang="en-US" dirty="0"/>
          </a:p>
        </p:txBody>
      </p:sp>
      <p:sp>
        <p:nvSpPr>
          <p:cNvPr id="9" name="Freeform: Shape 8">
            <a:extLst>
              <a:ext uri="{FF2B5EF4-FFF2-40B4-BE49-F238E27FC236}">
                <a16:creationId xmlns:a16="http://schemas.microsoft.com/office/drawing/2014/main" id="{39DC820B-12C0-47CF-8C14-4BA01124206B}"/>
              </a:ext>
            </a:extLst>
          </p:cNvPr>
          <p:cNvSpPr/>
          <p:nvPr/>
        </p:nvSpPr>
        <p:spPr>
          <a:xfrm>
            <a:off x="343633" y="3429000"/>
            <a:ext cx="8428223" cy="2261196"/>
          </a:xfrm>
          <a:custGeom>
            <a:avLst/>
            <a:gdLst>
              <a:gd name="connsiteX0" fmla="*/ 0 w 8143874"/>
              <a:gd name="connsiteY0" fmla="*/ 0 h 1756800"/>
              <a:gd name="connsiteX1" fmla="*/ 8143874 w 8143874"/>
              <a:gd name="connsiteY1" fmla="*/ 0 h 1756800"/>
              <a:gd name="connsiteX2" fmla="*/ 8143874 w 8143874"/>
              <a:gd name="connsiteY2" fmla="*/ 1756800 h 1756800"/>
              <a:gd name="connsiteX3" fmla="*/ 0 w 8143874"/>
              <a:gd name="connsiteY3" fmla="*/ 1756800 h 1756800"/>
              <a:gd name="connsiteX4" fmla="*/ 0 w 8143874"/>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74" h="1756800">
                <a:moveTo>
                  <a:pt x="0" y="0"/>
                </a:moveTo>
                <a:lnTo>
                  <a:pt x="8143874" y="0"/>
                </a:lnTo>
                <a:lnTo>
                  <a:pt x="8143874" y="1756800"/>
                </a:lnTo>
                <a:lnTo>
                  <a:pt x="0" y="1756800"/>
                </a:lnTo>
                <a:lnTo>
                  <a:pt x="0" y="0"/>
                </a:lnTo>
                <a:close/>
              </a:path>
            </a:pathLst>
          </a:custGeom>
          <a:solidFill>
            <a:srgbClr val="C3EFF1">
              <a:alpha val="90000"/>
            </a:srgbClr>
          </a:solidFill>
          <a:ln>
            <a:solidFill>
              <a:srgbClr val="C3EFF1">
                <a:alpha val="89804"/>
              </a:srgbClr>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a:buClr>
                <a:srgbClr val="009999"/>
              </a:buClr>
            </a:pPr>
            <a:endParaRPr lang="en-CA" sz="400" dirty="0"/>
          </a:p>
          <a:p>
            <a:pPr>
              <a:spcAft>
                <a:spcPts val="600"/>
              </a:spcAft>
              <a:buClr>
                <a:srgbClr val="009999"/>
              </a:buClr>
            </a:pPr>
            <a:r>
              <a:rPr lang="en-CA" sz="2000" dirty="0"/>
              <a:t>This includes a focus on:</a:t>
            </a:r>
          </a:p>
          <a:p>
            <a:pPr marL="342900" indent="-342900">
              <a:buClr>
                <a:srgbClr val="009999"/>
              </a:buClr>
              <a:buFont typeface="Wingdings" panose="05000000000000000000" pitchFamily="2" charset="2"/>
              <a:buChar char="ü"/>
            </a:pPr>
            <a:r>
              <a:rPr lang="en-CA" sz="2000" dirty="0"/>
              <a:t>Screening to prevent workers who may have COVID-19 from coming to work</a:t>
            </a:r>
          </a:p>
          <a:p>
            <a:pPr marL="245700" indent="-342900">
              <a:buClr>
                <a:srgbClr val="009999"/>
              </a:buClr>
              <a:buFont typeface="Wingdings" panose="05000000000000000000" pitchFamily="2" charset="2"/>
              <a:buChar char="ü"/>
            </a:pPr>
            <a:r>
              <a:rPr lang="en-CA" sz="2000" dirty="0"/>
              <a:t>Physical distancing (a 2m separation) between workers or others</a:t>
            </a:r>
          </a:p>
          <a:p>
            <a:pPr marL="245700" indent="-342900">
              <a:buClr>
                <a:srgbClr val="009999"/>
              </a:buClr>
              <a:buFont typeface="Wingdings" panose="05000000000000000000" pitchFamily="2" charset="2"/>
              <a:buChar char="ü"/>
            </a:pPr>
            <a:r>
              <a:rPr lang="en-CA" sz="2000" dirty="0"/>
              <a:t>Proper onsite hygiene</a:t>
            </a:r>
          </a:p>
          <a:p>
            <a:pPr marL="245700" indent="-342900">
              <a:buClr>
                <a:srgbClr val="009999"/>
              </a:buClr>
              <a:buFont typeface="Wingdings" panose="05000000000000000000" pitchFamily="2" charset="2"/>
              <a:buChar char="ü"/>
            </a:pPr>
            <a:r>
              <a:rPr lang="en-CA" sz="2000" dirty="0"/>
              <a:t>Engineering controls</a:t>
            </a:r>
          </a:p>
          <a:p>
            <a:pPr marL="245700" indent="-342900">
              <a:buClr>
                <a:srgbClr val="009999"/>
              </a:buClr>
              <a:buFont typeface="Wingdings" panose="05000000000000000000" pitchFamily="2" charset="2"/>
              <a:buChar char="ü"/>
            </a:pPr>
            <a:r>
              <a:rPr lang="en-CA" sz="2000" dirty="0"/>
              <a:t>Other precautions including the use of personal protective equipment (PPE) </a:t>
            </a:r>
            <a:endParaRPr lang="en-GB" sz="2000" dirty="0"/>
          </a:p>
        </p:txBody>
      </p:sp>
    </p:spTree>
    <p:extLst>
      <p:ext uri="{BB962C8B-B14F-4D97-AF65-F5344CB8AC3E}">
        <p14:creationId xmlns:p14="http://schemas.microsoft.com/office/powerpoint/2010/main" val="219412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US" dirty="0">
                <a:solidFill>
                  <a:srgbClr val="006957"/>
                </a:solidFill>
              </a:rPr>
              <a:t>Compliance</a:t>
            </a:r>
            <a:endParaRPr lang="en-CA" dirty="0">
              <a:solidFill>
                <a:srgbClr val="006957"/>
              </a:solidFill>
            </a:endParaRP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47447"/>
            <a:ext cx="8456734" cy="4387646"/>
          </a:xfrm>
        </p:spPr>
        <p:txBody>
          <a:bodyPr>
            <a:normAutofit lnSpcReduction="10000"/>
          </a:bodyPr>
          <a:lstStyle/>
          <a:p>
            <a:pPr>
              <a:lnSpc>
                <a:spcPct val="150000"/>
              </a:lnSpc>
            </a:pPr>
            <a:r>
              <a:rPr lang="en-CA" sz="2400" dirty="0"/>
              <a:t>Employers and workers need to consider how they can work safely and prevent the spread of COVID-19. </a:t>
            </a:r>
          </a:p>
          <a:p>
            <a:pPr>
              <a:lnSpc>
                <a:spcPct val="150000"/>
              </a:lnSpc>
            </a:pPr>
            <a:r>
              <a:rPr lang="en-CA" sz="2400" dirty="0"/>
              <a:t>All measures taken to prevent the spread of COVID-19 should be done in compliance with requirements under the </a:t>
            </a:r>
            <a:r>
              <a:rPr lang="en-CA" sz="2400" dirty="0">
                <a:hlinkClick r:id="rId2" tooltip="ontario.ca e-Laws"/>
              </a:rPr>
              <a:t>Occupational Health and Safety Act</a:t>
            </a:r>
            <a:r>
              <a:rPr lang="en-CA" sz="2400" dirty="0"/>
              <a:t>, </a:t>
            </a:r>
            <a:r>
              <a:rPr lang="en-CA" sz="2400" u="sng" dirty="0">
                <a:hlinkClick r:id="rId3"/>
              </a:rPr>
              <a:t>Emergency Orders</a:t>
            </a:r>
            <a:r>
              <a:rPr lang="en-CA" sz="2400" u="sng" dirty="0"/>
              <a:t> </a:t>
            </a:r>
            <a:r>
              <a:rPr lang="en-CA" sz="2400" dirty="0"/>
              <a:t>made under the </a:t>
            </a:r>
            <a:r>
              <a:rPr lang="en-CA" sz="2400" dirty="0">
                <a:hlinkClick r:id="rId4"/>
              </a:rPr>
              <a:t>Emergency Management and Civil Protection Act</a:t>
            </a:r>
            <a:r>
              <a:rPr lang="en-CA" sz="2400" dirty="0"/>
              <a:t> (EMCPA), and public health directives and guidance issued by Ontario’s Chief Medical Officer of Health and the </a:t>
            </a:r>
            <a:r>
              <a:rPr lang="en-CA" sz="2400" u="sng" dirty="0">
                <a:hlinkClick r:id="rId5"/>
              </a:rPr>
              <a:t>Ministry of Health</a:t>
            </a:r>
            <a:r>
              <a:rPr lang="en-CA" sz="2400" u="sng" dirty="0"/>
              <a:t>.</a:t>
            </a:r>
            <a:endParaRPr lang="en-CA" sz="2400" dirty="0"/>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9</a:t>
            </a:fld>
            <a:endParaRPr lang="en-US" dirty="0"/>
          </a:p>
        </p:txBody>
      </p:sp>
    </p:spTree>
    <p:extLst>
      <p:ext uri="{BB962C8B-B14F-4D97-AF65-F5344CB8AC3E}">
        <p14:creationId xmlns:p14="http://schemas.microsoft.com/office/powerpoint/2010/main" val="2352862384"/>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TSD_Eng_StandardSize.potx" id="{166E969E-0852-41AB-84B3-280AAD776767}" vid="{175473EB-91DD-435C-A183-E1109FCB06D6}"/>
    </a:ext>
  </a:extLst>
</a:theme>
</file>

<file path=ppt/theme/theme2.xml><?xml version="1.0" encoding="utf-8"?>
<a:theme xmlns:a="http://schemas.openxmlformats.org/drawingml/2006/main" name="3_WSPS Powerpoint Theme 2013 C">
  <a:themeElements>
    <a:clrScheme name="WSPS Blues">
      <a:dk1>
        <a:srgbClr val="4A4845"/>
      </a:dk1>
      <a:lt1>
        <a:sysClr val="window" lastClr="FFFFFF"/>
      </a:lt1>
      <a:dk2>
        <a:srgbClr val="0065C3"/>
      </a:dk2>
      <a:lt2>
        <a:srgbClr val="FFFFFF"/>
      </a:lt2>
      <a:accent1>
        <a:srgbClr val="0065C3"/>
      </a:accent1>
      <a:accent2>
        <a:srgbClr val="41A3FF"/>
      </a:accent2>
      <a:accent3>
        <a:srgbClr val="6DAE00"/>
      </a:accent3>
      <a:accent4>
        <a:srgbClr val="2BEBF5"/>
      </a:accent4>
      <a:accent5>
        <a:srgbClr val="8DC7FF"/>
      </a:accent5>
      <a:accent6>
        <a:srgbClr val="BFBFBF"/>
      </a:accent6>
      <a:hlink>
        <a:srgbClr val="75BD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VID presentation_April 23 2020" id="{1BB727E7-33D1-44E6-8122-3934D5BB18FF}" vid="{59864FFB-A189-45D9-BF47-9245EAD05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4A0A8559900147B7DD45DFA5EFDCF4" ma:contentTypeVersion="13" ma:contentTypeDescription="Create a new document." ma:contentTypeScope="" ma:versionID="93e5d5fdbf9c206ab03549d96cf9ef0d">
  <xsd:schema xmlns:xsd="http://www.w3.org/2001/XMLSchema" xmlns:xs="http://www.w3.org/2001/XMLSchema" xmlns:p="http://schemas.microsoft.com/office/2006/metadata/properties" xmlns:ns3="a2ff1947-47e6-4914-b88a-219c055c3314" xmlns:ns4="f813ed79-3880-4931-8ab3-507eb88a9f63" targetNamespace="http://schemas.microsoft.com/office/2006/metadata/properties" ma:root="true" ma:fieldsID="b6002846ced152a14bdf87b76f59a127" ns3:_="" ns4:_="">
    <xsd:import namespace="a2ff1947-47e6-4914-b88a-219c055c3314"/>
    <xsd:import namespace="f813ed79-3880-4931-8ab3-507eb88a9f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ff1947-47e6-4914-b88a-219c055c3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13ed79-3880-4931-8ab3-507eb88a9f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18643-50B2-4691-BDA6-368A1EA5BE94}">
  <ds:schemaRefs>
    <ds:schemaRef ds:uri="http://schemas.microsoft.com/sharepoint/v3/contenttype/forms"/>
  </ds:schemaRefs>
</ds:datastoreItem>
</file>

<file path=customXml/itemProps2.xml><?xml version="1.0" encoding="utf-8"?>
<ds:datastoreItem xmlns:ds="http://schemas.openxmlformats.org/officeDocument/2006/customXml" ds:itemID="{27E27CA4-4709-40E0-811B-41F9FC512403}">
  <ds:schemaRefs>
    <ds:schemaRef ds:uri="http://purl.org/dc/terms/"/>
    <ds:schemaRef ds:uri="http://schemas.microsoft.com/office/2006/documentManagement/types"/>
    <ds:schemaRef ds:uri="a2ff1947-47e6-4914-b88a-219c055c3314"/>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813ed79-3880-4931-8ab3-507eb88a9f63"/>
    <ds:schemaRef ds:uri="http://www.w3.org/XML/1998/namespace"/>
  </ds:schemaRefs>
</ds:datastoreItem>
</file>

<file path=customXml/itemProps3.xml><?xml version="1.0" encoding="utf-8"?>
<ds:datastoreItem xmlns:ds="http://schemas.openxmlformats.org/officeDocument/2006/customXml" ds:itemID="{2EA56757-0DB9-4209-B4E0-26FF138DD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ff1947-47e6-4914-b88a-219c055c3314"/>
    <ds:schemaRef ds:uri="f813ed79-3880-4931-8ab3-507eb88a9f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MLTSD_Eng_with_SAWO_StandardSize</Template>
  <TotalTime>825</TotalTime>
  <Words>1705</Words>
  <Application>Microsoft Office PowerPoint</Application>
  <PresentationFormat>On-screen Show (4:3)</PresentationFormat>
  <Paragraphs>170</Paragraphs>
  <Slides>24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Wingdings</vt:lpstr>
      <vt:lpstr>Office Theme</vt:lpstr>
      <vt:lpstr>3_WSPS Powerpoint Theme 2013 C</vt:lpstr>
      <vt:lpstr>Canadian Association of Moldmakers  COVID-19</vt:lpstr>
      <vt:lpstr>Note</vt:lpstr>
      <vt:lpstr>Objectives</vt:lpstr>
      <vt:lpstr>The 2019 novel coronavirus (COVID-19) </vt:lpstr>
      <vt:lpstr>MLTSD Inspectors</vt:lpstr>
      <vt:lpstr>MLTSD COVID-19 Activities</vt:lpstr>
      <vt:lpstr>MLTSD COVID-19 Activities as of Mid June 2020</vt:lpstr>
      <vt:lpstr>Take every precaution reasonable in the circumstances</vt:lpstr>
      <vt:lpstr>Compliance</vt:lpstr>
      <vt:lpstr>Hazard controls to consider</vt:lpstr>
      <vt:lpstr>2 metre separation</vt:lpstr>
      <vt:lpstr>Controls continued</vt:lpstr>
      <vt:lpstr>What if a worker tests positive for COVID19?</vt:lpstr>
      <vt:lpstr>Heat Stress</vt:lpstr>
      <vt:lpstr>Internal Responsibility System (IRS)</vt:lpstr>
      <vt:lpstr>Employer responsibilities</vt:lpstr>
      <vt:lpstr>Worker rights</vt:lpstr>
      <vt:lpstr>Worker responsibilities</vt:lpstr>
      <vt:lpstr>Protecting against COVID-19</vt:lpstr>
      <vt:lpstr>Develop your COVID-19 workplace safety plan</vt:lpstr>
      <vt:lpstr>Printable posters</vt:lpstr>
      <vt:lpstr>Online Resources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CAMM COVID19</dc:title>
  <dc:subject/>
  <dc:creator>Macpate, Fiona (MLTSD)</dc:creator>
  <cp:keywords/>
  <dc:description/>
  <cp:lastModifiedBy>Macpate, Fiona (MLTSD)</cp:lastModifiedBy>
  <cp:revision>29</cp:revision>
  <cp:lastPrinted>2019-04-11T20:21:32Z</cp:lastPrinted>
  <dcterms:created xsi:type="dcterms:W3CDTF">2020-04-20T20:27:00Z</dcterms:created>
  <dcterms:modified xsi:type="dcterms:W3CDTF">2020-06-16T19:23:32Z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Sasikala.Anandakumar@ontario.ca</vt:lpwstr>
  </property>
  <property fmtid="{D5CDD505-2E9C-101B-9397-08002B2CF9AE}" pid="5" name="MSIP_Label_034a106e-6316-442c-ad35-738afd673d2b_SetDate">
    <vt:lpwstr>2019-05-14T14:18:43.4170460Z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y fmtid="{D5CDD505-2E9C-101B-9397-08002B2CF9AE}" pid="10" name="ContentTypeId">
    <vt:lpwstr>0x0101001F4A0A8559900147B7DD45DFA5EFDCF4</vt:lpwstr>
  </property>
</Properties>
</file>